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nva Sans Bold" charset="1" panose="020B0803030501040103"/>
      <p:regular r:id="rId24"/>
    </p:embeddedFont>
    <p:embeddedFont>
      <p:font typeface="Muli Bold" charset="1" panose="00000800000000000000"/>
      <p:regular r:id="rId25"/>
    </p:embeddedFont>
    <p:embeddedFont>
      <p:font typeface="Muli" charset="1" panose="00000500000000000000"/>
      <p:regular r:id="rId26"/>
    </p:embeddedFont>
    <p:embeddedFont>
      <p:font typeface="Canva Sans" charset="1" panose="020B0503030501040103"/>
      <p:regular r:id="rId27"/>
    </p:embeddedFont>
    <p:embeddedFont>
      <p:font typeface="True Typewriter" charset="1" panose="020607040402050204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Masters/notesMaster1.xml" Type="http://schemas.openxmlformats.org/officeDocument/2006/relationships/notesMaster"/><Relationship Id="rId29" Target="theme/theme2.xml" Type="http://schemas.openxmlformats.org/officeDocument/2006/relationships/theme"/><Relationship Id="rId3" Target="viewProps.xml" Type="http://schemas.openxmlformats.org/officeDocument/2006/relationships/viewProps"/><Relationship Id="rId30" Target="notesSlides/notesSlide1.xml" Type="http://schemas.openxmlformats.org/officeDocument/2006/relationships/notesSlide"/><Relationship Id="rId31" Target="notesSlides/notesSlide2.xml" Type="http://schemas.openxmlformats.org/officeDocument/2006/relationships/notesSlide"/><Relationship Id="rId32" Target="notesSlides/notesSlide3.xml" Type="http://schemas.openxmlformats.org/officeDocument/2006/relationships/notesSlide"/><Relationship Id="rId33" Target="fonts/font33.fntdata" Type="http://schemas.openxmlformats.org/officeDocument/2006/relationships/font"/><Relationship Id="rId34" Target="notesSlides/notesSlide4.xml" Type="http://schemas.openxmlformats.org/officeDocument/2006/relationships/notesSlide"/><Relationship Id="rId35" Target="notesSlides/notesSlide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Actionable Insights:</a:t>
            </a:r>
          </a:p>
          <a:p>
            <a:r>
              <a:rPr lang="en-US"/>
              <a:t>Implement mandatory PPE compliance (cut-resistant gloves)</a:t>
            </a:r>
          </a:p>
          <a:p>
            <a:r>
              <a:rPr lang="en-US"/>
              <a:t>Frequent safety training</a:t>
            </a:r>
          </a:p>
          <a:p>
            <a:r>
              <a:rPr lang="en-US"/>
              <a:t>Install safety shut-off mechanisms in high-risk machinery</a:t>
            </a:r>
          </a:p>
          <a:p>
            <a:r>
              <a:rPr lang="en-US"/>
              <a:t/>
            </a:r>
          </a:p>
          <a:p>
            <a:r>
              <a:rPr lang="en-US"/>
              <a:t>Actionable Steps:</a:t>
            </a:r>
          </a:p>
          <a:p>
            <a:r>
              <a:rPr lang="en-US"/>
              <a:t>Use real-time sensors to detect unsafe machinery interactions</a:t>
            </a:r>
          </a:p>
          <a:p>
            <a:r>
              <a:rPr lang="en-US"/>
              <a:t>Implement job rotation policies to reduce fatigue</a:t>
            </a:r>
          </a:p>
          <a:p>
            <a:r>
              <a:rPr lang="en-US"/>
              <a:t>Provide automated handling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Used NLP to extract verbs and nous on Events vis a vis Final narrative to capture words that pertain to hand injury but might have not been primarily classified as one.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Falls and Slips Are Preventable with Ergonomic Improvements</a:t>
            </a:r>
          </a:p>
          <a:p>
            <a:r>
              <a:rPr lang="en-US"/>
              <a:t>Insight: "Floor, n.e.c." and "Ladders, unspecified" are the primary sources of injuries in Falls, Slips, and Trips. These incidents are caused by unstable surfaces and unsafe ladder usage.</a:t>
            </a:r>
          </a:p>
          <a:p>
            <a:r>
              <a:rPr lang="en-US"/>
              <a:t/>
            </a:r>
          </a:p>
          <a:p>
            <a:r>
              <a:rPr lang="en-US"/>
              <a:t>Actionable Recommendation: Improve workplace ergonomics by ensuring slip-resistant flooring and ladder safety standards. Introduce fall prevention systems like guardrails and harnesses to mitigate risks.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Insight: "Floor, n.e.c." and "Ladders, unspecified" are the primary sources of injuries in Falls, Slips, and Trips. These incidents are caused by unstable surfaces and unsafe ladder usage.</a:t>
            </a:r>
          </a:p>
          <a:p>
            <a:r>
              <a:rPr lang="en-US"/>
              <a:t>Actionable Recommendation: Improve workplace ergonomics by ensuring slip-resistant flooring and ladder safety standards. Introduce fall prevention systems like guardrails and harnesses to mitigate risks.</a:t>
            </a:r>
          </a:p>
          <a:p>
            <a:r>
              <a:rPr lang="en-US"/>
              <a:t/>
            </a:r>
          </a:p>
          <a:p>
            <a:r>
              <a:rPr lang="en-US"/>
              <a:t>Electrical Hazards Require Stricter Safety Standards</a:t>
            </a:r>
          </a:p>
          <a:p>
            <a:r>
              <a:rPr lang="en-US"/>
              <a:t>Insight: Electrical hazards, such as incidents involving "Switchboards, switches, fuses" and "Power lines," are significant contributors to injuries under Exposure to Harmful Substances or Environments. Insufficient insulation and lack of protective gear are major factors.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Actionable Steps:</a:t>
            </a:r>
          </a:p>
          <a:p>
            <a:r>
              <a:rPr lang="en-US"/>
              <a:t>Modify machine design (guardrails, emergency stop buttons)</a:t>
            </a:r>
          </a:p>
          <a:p>
            <a:r>
              <a:rPr lang="en-US"/>
              <a:t>Implement targeted safety measures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5E7F"/>
        </a:solidFill>
      </p:bgPr>
    </p:bg>
    <p:spTree>
      <p:nvGrpSpPr>
        <p:cNvPr id="1" name=""/>
        <p:cNvGrpSpPr/>
        <p:nvPr/>
      </p:nvGrpSpPr>
      <p:grpSpPr>
        <a:xfrm>
          <a:off x="0" y="0"/>
          <a:ext cx="0" cy="0"/>
          <a:chOff x="0" y="0"/>
          <a:chExt cx="0" cy="0"/>
        </a:xfrm>
      </p:grpSpPr>
      <p:grpSp>
        <p:nvGrpSpPr>
          <p:cNvPr name="Group 2" id="2"/>
          <p:cNvGrpSpPr/>
          <p:nvPr/>
        </p:nvGrpSpPr>
        <p:grpSpPr>
          <a:xfrm rot="0">
            <a:off x="-3171851" y="-168019"/>
            <a:ext cx="10791026" cy="10623039"/>
            <a:chOff x="0" y="0"/>
            <a:chExt cx="10953059" cy="10782549"/>
          </a:xfrm>
        </p:grpSpPr>
        <p:sp>
          <p:nvSpPr>
            <p:cNvPr name="Freeform 3" id="3"/>
            <p:cNvSpPr/>
            <p:nvPr/>
          </p:nvSpPr>
          <p:spPr>
            <a:xfrm flipH="false" flipV="false" rot="0">
              <a:off x="11317" y="0"/>
              <a:ext cx="10930426" cy="10782549"/>
            </a:xfrm>
            <a:custGeom>
              <a:avLst/>
              <a:gdLst/>
              <a:ahLst/>
              <a:cxnLst/>
              <a:rect r="r" b="b" t="t" l="l"/>
              <a:pathLst>
                <a:path h="10782549" w="10930426">
                  <a:moveTo>
                    <a:pt x="8136217" y="0"/>
                  </a:moveTo>
                  <a:lnTo>
                    <a:pt x="2794208" y="0"/>
                  </a:lnTo>
                  <a:cubicBezTo>
                    <a:pt x="2752943" y="0"/>
                    <a:pt x="2715176" y="23177"/>
                    <a:pt x="2696489" y="59968"/>
                  </a:cubicBezTo>
                  <a:lnTo>
                    <a:pt x="19141" y="5331306"/>
                  </a:lnTo>
                  <a:cubicBezTo>
                    <a:pt x="0" y="5368994"/>
                    <a:pt x="0" y="5413555"/>
                    <a:pt x="19141" y="5451243"/>
                  </a:cubicBezTo>
                  <a:lnTo>
                    <a:pt x="2696489" y="10722580"/>
                  </a:lnTo>
                  <a:cubicBezTo>
                    <a:pt x="2715176" y="10759372"/>
                    <a:pt x="2752943" y="10782549"/>
                    <a:pt x="2794208" y="10782549"/>
                  </a:cubicBezTo>
                  <a:lnTo>
                    <a:pt x="8136217" y="10782549"/>
                  </a:lnTo>
                  <a:cubicBezTo>
                    <a:pt x="8177482" y="10782549"/>
                    <a:pt x="8215250" y="10759372"/>
                    <a:pt x="8233936" y="10722580"/>
                  </a:cubicBezTo>
                  <a:lnTo>
                    <a:pt x="10911284" y="5451243"/>
                  </a:lnTo>
                  <a:cubicBezTo>
                    <a:pt x="10930426" y="5413555"/>
                    <a:pt x="10930426" y="5368994"/>
                    <a:pt x="10911284" y="5331306"/>
                  </a:cubicBezTo>
                  <a:lnTo>
                    <a:pt x="8233936" y="59968"/>
                  </a:lnTo>
                  <a:cubicBezTo>
                    <a:pt x="8215250" y="23177"/>
                    <a:pt x="8177482" y="0"/>
                    <a:pt x="8136217" y="0"/>
                  </a:cubicBezTo>
                  <a:close/>
                </a:path>
              </a:pathLst>
            </a:custGeom>
            <a:blipFill>
              <a:blip r:embed="rId2"/>
              <a:stretch>
                <a:fillRect l="-5009" t="0" r="-42906" b="0"/>
              </a:stretch>
            </a:blipFill>
          </p:spPr>
        </p:sp>
      </p:grpSp>
      <p:sp>
        <p:nvSpPr>
          <p:cNvPr name="Freeform 4" id="4"/>
          <p:cNvSpPr/>
          <p:nvPr/>
        </p:nvSpPr>
        <p:spPr>
          <a:xfrm flipH="false" flipV="false" rot="0">
            <a:off x="14936786" y="451015"/>
            <a:ext cx="2322514" cy="2348939"/>
          </a:xfrm>
          <a:custGeom>
            <a:avLst/>
            <a:gdLst/>
            <a:ahLst/>
            <a:cxnLst/>
            <a:rect r="r" b="b" t="t" l="l"/>
            <a:pathLst>
              <a:path h="2348939" w="2322514">
                <a:moveTo>
                  <a:pt x="0" y="0"/>
                </a:moveTo>
                <a:lnTo>
                  <a:pt x="2322514" y="0"/>
                </a:lnTo>
                <a:lnTo>
                  <a:pt x="2322514" y="2348940"/>
                </a:lnTo>
                <a:lnTo>
                  <a:pt x="0" y="2348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270814" y="3047605"/>
            <a:ext cx="8988486" cy="2573903"/>
          </a:xfrm>
          <a:prstGeom prst="rect">
            <a:avLst/>
          </a:prstGeom>
        </p:spPr>
        <p:txBody>
          <a:bodyPr anchor="t" rtlCol="false" tIns="0" lIns="0" bIns="0" rIns="0">
            <a:spAutoFit/>
          </a:bodyPr>
          <a:lstStyle/>
          <a:p>
            <a:pPr algn="l">
              <a:lnSpc>
                <a:spcPts val="10381"/>
              </a:lnSpc>
              <a:spcBef>
                <a:spcPct val="0"/>
              </a:spcBef>
            </a:pPr>
            <a:r>
              <a:rPr lang="en-US" sz="7415" b="true">
                <a:solidFill>
                  <a:srgbClr val="FFFFFF"/>
                </a:solidFill>
                <a:latin typeface="Canva Sans Bold"/>
                <a:ea typeface="Canva Sans Bold"/>
                <a:cs typeface="Canva Sans Bold"/>
                <a:sym typeface="Canva Sans Bold"/>
              </a:rPr>
              <a:t>Safety Excellence Group Analysis </a:t>
            </a:r>
          </a:p>
        </p:txBody>
      </p:sp>
      <p:sp>
        <p:nvSpPr>
          <p:cNvPr name="TextBox 6" id="6"/>
          <p:cNvSpPr txBox="true"/>
          <p:nvPr/>
        </p:nvSpPr>
        <p:spPr>
          <a:xfrm rot="0">
            <a:off x="8383036" y="6577452"/>
            <a:ext cx="4548188" cy="3312796"/>
          </a:xfrm>
          <a:prstGeom prst="rect">
            <a:avLst/>
          </a:prstGeom>
        </p:spPr>
        <p:txBody>
          <a:bodyPr anchor="t" rtlCol="false" tIns="0" lIns="0" bIns="0" rIns="0">
            <a:spAutoFit/>
          </a:bodyPr>
          <a:lstStyle/>
          <a:p>
            <a:pPr algn="just">
              <a:lnSpc>
                <a:spcPts val="3779"/>
              </a:lnSpc>
            </a:pPr>
            <a:r>
              <a:rPr lang="en-US" b="true" sz="2699" spc="809">
                <a:solidFill>
                  <a:srgbClr val="FFFFFF"/>
                </a:solidFill>
                <a:latin typeface="Muli Bold"/>
                <a:ea typeface="Muli Bold"/>
                <a:cs typeface="Muli Bold"/>
                <a:sym typeface="Muli Bold"/>
              </a:rPr>
              <a:t>VizStuds</a:t>
            </a:r>
          </a:p>
          <a:p>
            <a:pPr algn="just">
              <a:lnSpc>
                <a:spcPts val="3779"/>
              </a:lnSpc>
            </a:pPr>
          </a:p>
          <a:p>
            <a:pPr algn="just">
              <a:lnSpc>
                <a:spcPts val="3779"/>
              </a:lnSpc>
            </a:pPr>
            <a:r>
              <a:rPr lang="en-US" sz="2699" spc="809">
                <a:solidFill>
                  <a:srgbClr val="FFFFFF"/>
                </a:solidFill>
                <a:latin typeface="Muli"/>
                <a:ea typeface="Muli"/>
                <a:cs typeface="Muli"/>
                <a:sym typeface="Muli"/>
              </a:rPr>
              <a:t>Rohith Laisetty</a:t>
            </a:r>
          </a:p>
          <a:p>
            <a:pPr algn="just" marL="0" indent="0" lvl="0">
              <a:lnSpc>
                <a:spcPts val="3779"/>
              </a:lnSpc>
              <a:spcBef>
                <a:spcPct val="0"/>
              </a:spcBef>
            </a:pPr>
            <a:r>
              <a:rPr lang="en-US" sz="2699" spc="809">
                <a:solidFill>
                  <a:srgbClr val="FFFFFF"/>
                </a:solidFill>
                <a:latin typeface="Muli"/>
                <a:ea typeface="Muli"/>
                <a:cs typeface="Muli"/>
                <a:sym typeface="Muli"/>
              </a:rPr>
              <a:t>Nikhita M</a:t>
            </a:r>
            <a:r>
              <a:rPr lang="en-US" sz="2699" spc="809" strike="noStrike" u="none">
                <a:solidFill>
                  <a:srgbClr val="FFFFFF"/>
                </a:solidFill>
                <a:latin typeface="Muli"/>
                <a:ea typeface="Muli"/>
                <a:cs typeface="Muli"/>
                <a:sym typeface="Muli"/>
              </a:rPr>
              <a:t>an</a:t>
            </a:r>
            <a:r>
              <a:rPr lang="en-US" sz="2699" spc="809" strike="noStrike" u="none">
                <a:solidFill>
                  <a:srgbClr val="FFFFFF"/>
                </a:solidFill>
                <a:latin typeface="Muli"/>
                <a:ea typeface="Muli"/>
                <a:cs typeface="Muli"/>
                <a:sym typeface="Muli"/>
              </a:rPr>
              <a:t>da</a:t>
            </a:r>
            <a:r>
              <a:rPr lang="en-US" sz="2699" spc="809" strike="noStrike" u="none">
                <a:solidFill>
                  <a:srgbClr val="FFFFFF"/>
                </a:solidFill>
                <a:latin typeface="Muli"/>
                <a:ea typeface="Muli"/>
                <a:cs typeface="Muli"/>
                <a:sym typeface="Muli"/>
              </a:rPr>
              <a:t>va</a:t>
            </a:r>
          </a:p>
          <a:p>
            <a:pPr algn="just" marL="0" indent="0" lvl="0">
              <a:lnSpc>
                <a:spcPts val="3779"/>
              </a:lnSpc>
              <a:spcBef>
                <a:spcPct val="0"/>
              </a:spcBef>
            </a:pPr>
            <a:r>
              <a:rPr lang="en-US" sz="2699" spc="809" strike="noStrike" u="none">
                <a:solidFill>
                  <a:srgbClr val="FFFFFF"/>
                </a:solidFill>
                <a:latin typeface="Muli"/>
                <a:ea typeface="Muli"/>
                <a:cs typeface="Muli"/>
                <a:sym typeface="Muli"/>
              </a:rPr>
              <a:t>Punya</a:t>
            </a:r>
            <a:r>
              <a:rPr lang="en-US" sz="2699" spc="809" strike="noStrike" u="none">
                <a:solidFill>
                  <a:srgbClr val="FFFFFF"/>
                </a:solidFill>
                <a:latin typeface="Muli"/>
                <a:ea typeface="Muli"/>
                <a:cs typeface="Muli"/>
                <a:sym typeface="Muli"/>
              </a:rPr>
              <a:t> </a:t>
            </a:r>
            <a:r>
              <a:rPr lang="en-US" sz="2699" spc="809" strike="noStrike" u="none">
                <a:solidFill>
                  <a:srgbClr val="FFFFFF"/>
                </a:solidFill>
                <a:latin typeface="Muli"/>
                <a:ea typeface="Muli"/>
                <a:cs typeface="Muli"/>
                <a:sym typeface="Muli"/>
              </a:rPr>
              <a:t>Ira An</a:t>
            </a:r>
            <a:r>
              <a:rPr lang="en-US" sz="2699" spc="809" strike="noStrike" u="none">
                <a:solidFill>
                  <a:srgbClr val="FFFFFF"/>
                </a:solidFill>
                <a:latin typeface="Muli"/>
                <a:ea typeface="Muli"/>
                <a:cs typeface="Muli"/>
                <a:sym typeface="Muli"/>
              </a:rPr>
              <a:t>an</a:t>
            </a:r>
            <a:r>
              <a:rPr lang="en-US" sz="2699" spc="809" strike="noStrike" u="none">
                <a:solidFill>
                  <a:srgbClr val="FFFFFF"/>
                </a:solidFill>
                <a:latin typeface="Muli"/>
                <a:ea typeface="Muli"/>
                <a:cs typeface="Muli"/>
                <a:sym typeface="Muli"/>
              </a:rPr>
              <a:t>d</a:t>
            </a:r>
          </a:p>
          <a:p>
            <a:pPr algn="just" marL="0" indent="0" lvl="0">
              <a:lnSpc>
                <a:spcPts val="3779"/>
              </a:lnSpc>
              <a:spcBef>
                <a:spcPct val="0"/>
              </a:spcBef>
            </a:pPr>
            <a:r>
              <a:rPr lang="en-US" sz="2699" spc="809" strike="noStrike" u="none">
                <a:solidFill>
                  <a:srgbClr val="FFFFFF"/>
                </a:solidFill>
                <a:latin typeface="Muli"/>
                <a:ea typeface="Muli"/>
                <a:cs typeface="Muli"/>
                <a:sym typeface="Muli"/>
              </a:rPr>
              <a:t>Ramya Raje</a:t>
            </a:r>
            <a:r>
              <a:rPr lang="en-US" sz="2699" spc="809" strike="noStrike" u="none">
                <a:solidFill>
                  <a:srgbClr val="FFFFFF"/>
                </a:solidFill>
                <a:latin typeface="Muli"/>
                <a:ea typeface="Muli"/>
                <a:cs typeface="Muli"/>
                <a:sym typeface="Muli"/>
              </a:rPr>
              <a:t>s</a:t>
            </a:r>
            <a:r>
              <a:rPr lang="en-US" sz="2699" spc="809" strike="noStrike" u="none">
                <a:solidFill>
                  <a:srgbClr val="FFFFFF"/>
                </a:solidFill>
                <a:latin typeface="Muli"/>
                <a:ea typeface="Muli"/>
                <a:cs typeface="Muli"/>
                <a:sym typeface="Muli"/>
              </a:rPr>
              <a:t>wari </a:t>
            </a:r>
          </a:p>
          <a:p>
            <a:pPr algn="just" marL="0" indent="0" lvl="0">
              <a:lnSpc>
                <a:spcPts val="3779"/>
              </a:lnSpc>
              <a:spcBef>
                <a:spcPct val="0"/>
              </a:spcBef>
            </a:pPr>
          </a:p>
        </p:txBody>
      </p:sp>
      <p:sp>
        <p:nvSpPr>
          <p:cNvPr name="TextBox 7" id="7"/>
          <p:cNvSpPr txBox="true"/>
          <p:nvPr/>
        </p:nvSpPr>
        <p:spPr>
          <a:xfrm rot="0">
            <a:off x="6928047" y="547369"/>
            <a:ext cx="8008739" cy="481331"/>
          </a:xfrm>
          <a:prstGeom prst="rect">
            <a:avLst/>
          </a:prstGeom>
        </p:spPr>
        <p:txBody>
          <a:bodyPr anchor="t" rtlCol="false" tIns="0" lIns="0" bIns="0" rIns="0">
            <a:spAutoFit/>
          </a:bodyPr>
          <a:lstStyle/>
          <a:p>
            <a:pPr algn="r" marL="0" indent="0" lvl="0">
              <a:lnSpc>
                <a:spcPts val="3919"/>
              </a:lnSpc>
              <a:spcBef>
                <a:spcPct val="0"/>
              </a:spcBef>
            </a:pPr>
            <a:r>
              <a:rPr lang="en-US" sz="2799">
                <a:solidFill>
                  <a:srgbClr val="FFFFFF"/>
                </a:solidFill>
                <a:latin typeface="Muli"/>
                <a:ea typeface="Muli"/>
                <a:cs typeface="Muli"/>
                <a:sym typeface="Muli"/>
              </a:rPr>
              <a:t>Safety Excel</a:t>
            </a:r>
            <a:r>
              <a:rPr lang="en-US" sz="2799" strike="noStrike" u="none">
                <a:solidFill>
                  <a:srgbClr val="FFFFFF"/>
                </a:solidFill>
                <a:latin typeface="Muli"/>
                <a:ea typeface="Muli"/>
                <a:cs typeface="Muli"/>
                <a:sym typeface="Muli"/>
              </a:rPr>
              <a:t>l</a:t>
            </a:r>
            <a:r>
              <a:rPr lang="en-US" sz="2799" strike="noStrike" u="none">
                <a:solidFill>
                  <a:srgbClr val="FFFFFF"/>
                </a:solidFill>
                <a:latin typeface="Muli"/>
                <a:ea typeface="Muli"/>
                <a:cs typeface="Muli"/>
                <a:sym typeface="Muli"/>
              </a:rPr>
              <a:t>ence</a:t>
            </a:r>
            <a:r>
              <a:rPr lang="en-US" sz="2799" strike="noStrike" u="none">
                <a:solidFill>
                  <a:srgbClr val="FFFFFF"/>
                </a:solidFill>
                <a:latin typeface="Muli"/>
                <a:ea typeface="Muli"/>
                <a:cs typeface="Muli"/>
                <a:sym typeface="Muli"/>
              </a:rPr>
              <a:t> Group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31421" y="2945759"/>
            <a:ext cx="9013767" cy="3688290"/>
          </a:xfrm>
          <a:custGeom>
            <a:avLst/>
            <a:gdLst/>
            <a:ahLst/>
            <a:cxnLst/>
            <a:rect r="r" b="b" t="t" l="l"/>
            <a:pathLst>
              <a:path h="3688290" w="9013767">
                <a:moveTo>
                  <a:pt x="0" y="0"/>
                </a:moveTo>
                <a:lnTo>
                  <a:pt x="9013767" y="0"/>
                </a:lnTo>
                <a:lnTo>
                  <a:pt x="9013767" y="3688290"/>
                </a:lnTo>
                <a:lnTo>
                  <a:pt x="0" y="3688290"/>
                </a:lnTo>
                <a:lnTo>
                  <a:pt x="0" y="0"/>
                </a:lnTo>
                <a:close/>
              </a:path>
            </a:pathLst>
          </a:custGeom>
          <a:blipFill>
            <a:blip r:embed="rId5"/>
            <a:stretch>
              <a:fillRect l="0" t="0" r="0" b="-29526"/>
            </a:stretch>
          </a:blipFill>
        </p:spPr>
      </p:sp>
      <p:sp>
        <p:nvSpPr>
          <p:cNvPr name="Freeform 4" id="4"/>
          <p:cNvSpPr/>
          <p:nvPr/>
        </p:nvSpPr>
        <p:spPr>
          <a:xfrm flipH="false" flipV="false" rot="0">
            <a:off x="10137654" y="6032702"/>
            <a:ext cx="7409169" cy="4048562"/>
          </a:xfrm>
          <a:custGeom>
            <a:avLst/>
            <a:gdLst/>
            <a:ahLst/>
            <a:cxnLst/>
            <a:rect r="r" b="b" t="t" l="l"/>
            <a:pathLst>
              <a:path h="4048562" w="7409169">
                <a:moveTo>
                  <a:pt x="0" y="0"/>
                </a:moveTo>
                <a:lnTo>
                  <a:pt x="7409169" y="0"/>
                </a:lnTo>
                <a:lnTo>
                  <a:pt x="7409169" y="4048562"/>
                </a:lnTo>
                <a:lnTo>
                  <a:pt x="0" y="4048562"/>
                </a:lnTo>
                <a:lnTo>
                  <a:pt x="0" y="0"/>
                </a:lnTo>
                <a:close/>
              </a:path>
            </a:pathLst>
          </a:custGeom>
          <a:blipFill>
            <a:blip r:embed="rId6"/>
            <a:stretch>
              <a:fillRect l="-1495" t="0" r="-1495" b="0"/>
            </a:stretch>
          </a:blipFill>
        </p:spPr>
      </p:sp>
      <p:sp>
        <p:nvSpPr>
          <p:cNvPr name="TextBox 5" id="5"/>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870849" y="3428706"/>
            <a:ext cx="10091038" cy="5286665"/>
          </a:xfrm>
          <a:custGeom>
            <a:avLst/>
            <a:gdLst/>
            <a:ahLst/>
            <a:cxnLst/>
            <a:rect r="r" b="b" t="t" l="l"/>
            <a:pathLst>
              <a:path h="5286665" w="10091038">
                <a:moveTo>
                  <a:pt x="0" y="0"/>
                </a:moveTo>
                <a:lnTo>
                  <a:pt x="10091038" y="0"/>
                </a:lnTo>
                <a:lnTo>
                  <a:pt x="10091038" y="5286665"/>
                </a:lnTo>
                <a:lnTo>
                  <a:pt x="0" y="5286665"/>
                </a:lnTo>
                <a:lnTo>
                  <a:pt x="0" y="0"/>
                </a:lnTo>
                <a:close/>
              </a:path>
            </a:pathLst>
          </a:custGeom>
          <a:blipFill>
            <a:blip r:embed="rId5"/>
            <a:stretch>
              <a:fillRect l="0" t="0" r="0" b="0"/>
            </a:stretch>
          </a:blipFill>
        </p:spPr>
      </p:sp>
      <p:sp>
        <p:nvSpPr>
          <p:cNvPr name="TextBox 4" id="4"/>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5" id="5"/>
          <p:cNvSpPr txBox="true"/>
          <p:nvPr/>
        </p:nvSpPr>
        <p:spPr>
          <a:xfrm rot="0">
            <a:off x="1632299" y="2486015"/>
            <a:ext cx="8477101" cy="1455420"/>
          </a:xfrm>
          <a:prstGeom prst="rect">
            <a:avLst/>
          </a:prstGeom>
        </p:spPr>
        <p:txBody>
          <a:bodyPr anchor="t" rtlCol="false" tIns="0" lIns="0" bIns="0" rIns="0">
            <a:spAutoFit/>
          </a:bodyPr>
          <a:lstStyle/>
          <a:p>
            <a:pPr algn="ctr">
              <a:lnSpc>
                <a:spcPts val="5880"/>
              </a:lnSpc>
            </a:pPr>
            <a:r>
              <a:rPr lang="en-US" sz="4200" b="true">
                <a:solidFill>
                  <a:srgbClr val="145E7F"/>
                </a:solidFill>
                <a:latin typeface="Canva Sans Bold"/>
                <a:ea typeface="Canva Sans Bold"/>
                <a:cs typeface="Canva Sans Bold"/>
                <a:sym typeface="Canva Sans Bold"/>
              </a:rPr>
              <a:t>Top ten phrases in Hand injuries:</a:t>
            </a:r>
          </a:p>
          <a:p>
            <a:pPr algn="ctr">
              <a:lnSpc>
                <a:spcPts val="588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93742" y="2099843"/>
            <a:ext cx="5391969" cy="3043657"/>
          </a:xfrm>
          <a:custGeom>
            <a:avLst/>
            <a:gdLst/>
            <a:ahLst/>
            <a:cxnLst/>
            <a:rect r="r" b="b" t="t" l="l"/>
            <a:pathLst>
              <a:path h="3043657" w="5391969">
                <a:moveTo>
                  <a:pt x="0" y="0"/>
                </a:moveTo>
                <a:lnTo>
                  <a:pt x="5391969" y="0"/>
                </a:lnTo>
                <a:lnTo>
                  <a:pt x="5391969" y="3043657"/>
                </a:lnTo>
                <a:lnTo>
                  <a:pt x="0" y="3043657"/>
                </a:lnTo>
                <a:lnTo>
                  <a:pt x="0" y="0"/>
                </a:lnTo>
                <a:close/>
              </a:path>
            </a:pathLst>
          </a:custGeom>
          <a:blipFill>
            <a:blip r:embed="rId4"/>
            <a:stretch>
              <a:fillRect l="0" t="0" r="0" b="0"/>
            </a:stretch>
          </a:blipFill>
        </p:spPr>
      </p:sp>
      <p:sp>
        <p:nvSpPr>
          <p:cNvPr name="Freeform 4" id="4"/>
          <p:cNvSpPr/>
          <p:nvPr/>
        </p:nvSpPr>
        <p:spPr>
          <a:xfrm flipH="false" flipV="false" rot="0">
            <a:off x="8466707" y="5143500"/>
            <a:ext cx="7992394" cy="4735494"/>
          </a:xfrm>
          <a:custGeom>
            <a:avLst/>
            <a:gdLst/>
            <a:ahLst/>
            <a:cxnLst/>
            <a:rect r="r" b="b" t="t" l="l"/>
            <a:pathLst>
              <a:path h="4735494" w="7992394">
                <a:moveTo>
                  <a:pt x="0" y="0"/>
                </a:moveTo>
                <a:lnTo>
                  <a:pt x="7992394" y="0"/>
                </a:lnTo>
                <a:lnTo>
                  <a:pt x="7992394" y="4735494"/>
                </a:lnTo>
                <a:lnTo>
                  <a:pt x="0" y="4735494"/>
                </a:lnTo>
                <a:lnTo>
                  <a:pt x="0" y="0"/>
                </a:lnTo>
                <a:close/>
              </a:path>
            </a:pathLst>
          </a:custGeom>
          <a:blipFill>
            <a:blip r:embed="rId5"/>
            <a:stretch>
              <a:fillRect l="0" t="0" r="0" b="0"/>
            </a:stretch>
          </a:blipFill>
        </p:spPr>
      </p:sp>
      <p:sp>
        <p:nvSpPr>
          <p:cNvPr name="TextBox 5" id="5"/>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6" id="6"/>
          <p:cNvSpPr txBox="true"/>
          <p:nvPr/>
        </p:nvSpPr>
        <p:spPr>
          <a:xfrm rot="0">
            <a:off x="801056" y="2486015"/>
            <a:ext cx="10139586" cy="1455420"/>
          </a:xfrm>
          <a:prstGeom prst="rect">
            <a:avLst/>
          </a:prstGeom>
        </p:spPr>
        <p:txBody>
          <a:bodyPr anchor="t" rtlCol="false" tIns="0" lIns="0" bIns="0" rIns="0">
            <a:spAutoFit/>
          </a:bodyPr>
          <a:lstStyle/>
          <a:p>
            <a:pPr algn="ctr">
              <a:lnSpc>
                <a:spcPts val="5880"/>
              </a:lnSpc>
            </a:pPr>
            <a:r>
              <a:rPr lang="en-US" sz="4200">
                <a:solidFill>
                  <a:srgbClr val="145E7F"/>
                </a:solidFill>
                <a:latin typeface="Canva Sans"/>
                <a:ea typeface="Canva Sans"/>
                <a:cs typeface="Canva Sans"/>
                <a:sym typeface="Canva Sans"/>
              </a:rPr>
              <a:t>Hospitalization vs Amputation Analysis:</a:t>
            </a:r>
          </a:p>
          <a:p>
            <a:pPr algn="ctr">
              <a:lnSpc>
                <a:spcPts val="5880"/>
              </a:lnSpc>
            </a:pPr>
          </a:p>
        </p:txBody>
      </p:sp>
      <p:sp>
        <p:nvSpPr>
          <p:cNvPr name="TextBox 7" id="7"/>
          <p:cNvSpPr txBox="true"/>
          <p:nvPr/>
        </p:nvSpPr>
        <p:spPr>
          <a:xfrm rot="0">
            <a:off x="801056" y="4274810"/>
            <a:ext cx="11470896" cy="3581400"/>
          </a:xfrm>
          <a:prstGeom prst="rect">
            <a:avLst/>
          </a:prstGeom>
        </p:spPr>
        <p:txBody>
          <a:bodyPr anchor="t" rtlCol="false" tIns="0" lIns="0" bIns="0" rIns="0">
            <a:spAutoFit/>
          </a:bodyPr>
          <a:lstStyle/>
          <a:p>
            <a:pPr algn="just" marL="496571" indent="-248285" lvl="1">
              <a:lnSpc>
                <a:spcPts val="3220"/>
              </a:lnSpc>
              <a:buFont typeface="Arial"/>
              <a:buChar char="•"/>
            </a:pPr>
            <a:r>
              <a:rPr lang="en-US" b="true" sz="2300">
                <a:solidFill>
                  <a:srgbClr val="145E7F"/>
                </a:solidFill>
                <a:latin typeface="Canva Sans Bold"/>
                <a:ea typeface="Canva Sans Bold"/>
                <a:cs typeface="Canva Sans Bold"/>
                <a:sym typeface="Canva Sans Bold"/>
              </a:rPr>
              <a:t>A</a:t>
            </a:r>
            <a:r>
              <a:rPr lang="en-US" b="true" sz="2300">
                <a:solidFill>
                  <a:srgbClr val="145E7F"/>
                </a:solidFill>
                <a:latin typeface="Canva Sans Bold"/>
                <a:ea typeface="Canva Sans Bold"/>
                <a:cs typeface="Canva Sans Bold"/>
                <a:sym typeface="Canva Sans Bold"/>
              </a:rPr>
              <a:t>mputations are the most frequent </a:t>
            </a:r>
            <a:r>
              <a:rPr lang="en-US" b="true" sz="2300" u="sng">
                <a:solidFill>
                  <a:srgbClr val="145E7F"/>
                </a:solidFill>
                <a:latin typeface="Canva Sans Bold"/>
                <a:ea typeface="Canva Sans Bold"/>
                <a:cs typeface="Canva Sans Bold"/>
                <a:sym typeface="Canva Sans Bold"/>
              </a:rPr>
              <a:t>but not always hospitalized - why?</a:t>
            </a:r>
          </a:p>
          <a:p>
            <a:pPr algn="just">
              <a:lnSpc>
                <a:spcPts val="3220"/>
              </a:lnSpc>
            </a:pPr>
            <a:r>
              <a:rPr lang="en-US" sz="2300" b="true">
                <a:solidFill>
                  <a:srgbClr val="145E7F"/>
                </a:solidFill>
                <a:latin typeface="Canva Sans Bold"/>
                <a:ea typeface="Canva Sans Bold"/>
                <a:cs typeface="Canva Sans Bold"/>
                <a:sym typeface="Canva Sans Bold"/>
              </a:rPr>
              <a:t>•Fractures &amp; cuts also common</a:t>
            </a:r>
          </a:p>
          <a:p>
            <a:pPr algn="just">
              <a:lnSpc>
                <a:spcPts val="3220"/>
              </a:lnSpc>
            </a:pPr>
          </a:p>
          <a:p>
            <a:pPr algn="just">
              <a:lnSpc>
                <a:spcPts val="3220"/>
              </a:lnSpc>
            </a:pPr>
            <a:r>
              <a:rPr lang="en-US" sz="2300" b="true">
                <a:solidFill>
                  <a:srgbClr val="145E7F"/>
                </a:solidFill>
                <a:latin typeface="Canva Sans Bold"/>
                <a:ea typeface="Canva Sans Bold"/>
                <a:cs typeface="Canva Sans Bold"/>
                <a:sym typeface="Canva Sans Bold"/>
              </a:rPr>
              <a:t>Actionable Steps:</a:t>
            </a:r>
          </a:p>
          <a:p>
            <a:pPr algn="just">
              <a:lnSpc>
                <a:spcPts val="3220"/>
              </a:lnSpc>
            </a:pPr>
            <a:r>
              <a:rPr lang="en-US" sz="2300" b="true">
                <a:solidFill>
                  <a:srgbClr val="145E7F"/>
                </a:solidFill>
                <a:latin typeface="Canva Sans Bold"/>
                <a:ea typeface="Canva Sans Bold"/>
                <a:cs typeface="Canva Sans Bold"/>
                <a:sym typeface="Canva Sans Bold"/>
              </a:rPr>
              <a:t>•Strengthen fall protection measures</a:t>
            </a:r>
          </a:p>
          <a:p>
            <a:pPr algn="just">
              <a:lnSpc>
                <a:spcPts val="3220"/>
              </a:lnSpc>
            </a:pPr>
            <a:r>
              <a:rPr lang="en-US" sz="2300" b="true">
                <a:solidFill>
                  <a:srgbClr val="145E7F"/>
                </a:solidFill>
                <a:latin typeface="Canva Sans Bold"/>
                <a:ea typeface="Canva Sans Bold"/>
                <a:cs typeface="Canva Sans Bold"/>
                <a:sym typeface="Canva Sans Bold"/>
              </a:rPr>
              <a:t>•Introduce ergonomic work practices</a:t>
            </a:r>
          </a:p>
          <a:p>
            <a:pPr algn="just">
              <a:lnSpc>
                <a:spcPts val="3220"/>
              </a:lnSpc>
            </a:pPr>
            <a:r>
              <a:rPr lang="en-US" sz="2300" b="true">
                <a:solidFill>
                  <a:srgbClr val="145E7F"/>
                </a:solidFill>
                <a:latin typeface="Canva Sans Bold"/>
                <a:ea typeface="Canva Sans Bold"/>
                <a:cs typeface="Canva Sans Bold"/>
                <a:sym typeface="Canva Sans Bold"/>
              </a:rPr>
              <a:t>•Ensure protective gloves in high-risk areas</a:t>
            </a:r>
          </a:p>
          <a:p>
            <a:pPr algn="just">
              <a:lnSpc>
                <a:spcPts val="3220"/>
              </a:lnSpc>
            </a:pPr>
          </a:p>
          <a:p>
            <a:pPr algn="just">
              <a:lnSpc>
                <a:spcPts val="30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97909" y="3448198"/>
            <a:ext cx="9421808" cy="6226541"/>
          </a:xfrm>
          <a:custGeom>
            <a:avLst/>
            <a:gdLst/>
            <a:ahLst/>
            <a:cxnLst/>
            <a:rect r="r" b="b" t="t" l="l"/>
            <a:pathLst>
              <a:path h="6226541" w="9421808">
                <a:moveTo>
                  <a:pt x="0" y="0"/>
                </a:moveTo>
                <a:lnTo>
                  <a:pt x="9421807" y="0"/>
                </a:lnTo>
                <a:lnTo>
                  <a:pt x="9421807" y="6226541"/>
                </a:lnTo>
                <a:lnTo>
                  <a:pt x="0" y="6226541"/>
                </a:lnTo>
                <a:lnTo>
                  <a:pt x="0" y="0"/>
                </a:lnTo>
                <a:close/>
              </a:path>
            </a:pathLst>
          </a:custGeom>
          <a:blipFill>
            <a:blip r:embed="rId4"/>
            <a:stretch>
              <a:fillRect l="-1130" t="0" r="-1130" b="0"/>
            </a:stretch>
          </a:blipFill>
        </p:spPr>
      </p:sp>
      <p:sp>
        <p:nvSpPr>
          <p:cNvPr name="TextBox 4" id="4"/>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5" id="5"/>
          <p:cNvSpPr txBox="true"/>
          <p:nvPr/>
        </p:nvSpPr>
        <p:spPr>
          <a:xfrm rot="0">
            <a:off x="0" y="2486015"/>
            <a:ext cx="17851870" cy="1455420"/>
          </a:xfrm>
          <a:prstGeom prst="rect">
            <a:avLst/>
          </a:prstGeom>
        </p:spPr>
        <p:txBody>
          <a:bodyPr anchor="t" rtlCol="false" tIns="0" lIns="0" bIns="0" rIns="0">
            <a:spAutoFit/>
          </a:bodyPr>
          <a:lstStyle/>
          <a:p>
            <a:pPr algn="ctr">
              <a:lnSpc>
                <a:spcPts val="5880"/>
              </a:lnSpc>
            </a:pPr>
            <a:r>
              <a:rPr lang="en-US" sz="4200">
                <a:solidFill>
                  <a:srgbClr val="145E7F"/>
                </a:solidFill>
                <a:latin typeface="Canva Sans"/>
                <a:ea typeface="Canva Sans"/>
                <a:cs typeface="Canva Sans"/>
                <a:sym typeface="Canva Sans"/>
              </a:rPr>
              <a:t>Hospitalization vs Amputation Analysis across the General Events:</a:t>
            </a:r>
          </a:p>
          <a:p>
            <a:pPr algn="ctr">
              <a:lnSpc>
                <a:spcPts val="58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E7F"/>
        </a:solidFill>
      </p:bgPr>
    </p:bg>
    <p:spTree>
      <p:nvGrpSpPr>
        <p:cNvPr id="1" name=""/>
        <p:cNvGrpSpPr/>
        <p:nvPr/>
      </p:nvGrpSpPr>
      <p:grpSpPr>
        <a:xfrm>
          <a:off x="0" y="0"/>
          <a:ext cx="0" cy="0"/>
          <a:chOff x="0" y="0"/>
          <a:chExt cx="0" cy="0"/>
        </a:xfrm>
      </p:grpSpPr>
      <p:grpSp>
        <p:nvGrpSpPr>
          <p:cNvPr name="Group 2" id="2"/>
          <p:cNvGrpSpPr/>
          <p:nvPr/>
        </p:nvGrpSpPr>
        <p:grpSpPr>
          <a:xfrm rot="0">
            <a:off x="12892487" y="-168019"/>
            <a:ext cx="10791026" cy="10623039"/>
            <a:chOff x="0" y="0"/>
            <a:chExt cx="10953059" cy="10782549"/>
          </a:xfrm>
        </p:grpSpPr>
        <p:sp>
          <p:nvSpPr>
            <p:cNvPr name="Freeform 3" id="3"/>
            <p:cNvSpPr/>
            <p:nvPr/>
          </p:nvSpPr>
          <p:spPr>
            <a:xfrm flipH="false" flipV="false" rot="0">
              <a:off x="11317" y="0"/>
              <a:ext cx="10930426" cy="10782549"/>
            </a:xfrm>
            <a:custGeom>
              <a:avLst/>
              <a:gdLst/>
              <a:ahLst/>
              <a:cxnLst/>
              <a:rect r="r" b="b" t="t" l="l"/>
              <a:pathLst>
                <a:path h="10782549" w="10930426">
                  <a:moveTo>
                    <a:pt x="8136217" y="0"/>
                  </a:moveTo>
                  <a:lnTo>
                    <a:pt x="2794208" y="0"/>
                  </a:lnTo>
                  <a:cubicBezTo>
                    <a:pt x="2752943" y="0"/>
                    <a:pt x="2715176" y="23177"/>
                    <a:pt x="2696489" y="59968"/>
                  </a:cubicBezTo>
                  <a:lnTo>
                    <a:pt x="19141" y="5331306"/>
                  </a:lnTo>
                  <a:cubicBezTo>
                    <a:pt x="0" y="5368994"/>
                    <a:pt x="0" y="5413555"/>
                    <a:pt x="19141" y="5451243"/>
                  </a:cubicBezTo>
                  <a:lnTo>
                    <a:pt x="2696489" y="10722580"/>
                  </a:lnTo>
                  <a:cubicBezTo>
                    <a:pt x="2715176" y="10759372"/>
                    <a:pt x="2752943" y="10782549"/>
                    <a:pt x="2794208" y="10782549"/>
                  </a:cubicBezTo>
                  <a:lnTo>
                    <a:pt x="8136217" y="10782549"/>
                  </a:lnTo>
                  <a:cubicBezTo>
                    <a:pt x="8177482" y="10782549"/>
                    <a:pt x="8215250" y="10759372"/>
                    <a:pt x="8233936" y="10722580"/>
                  </a:cubicBezTo>
                  <a:lnTo>
                    <a:pt x="10911284" y="5451243"/>
                  </a:lnTo>
                  <a:cubicBezTo>
                    <a:pt x="10930426" y="5413555"/>
                    <a:pt x="10930426" y="5368994"/>
                    <a:pt x="10911284" y="5331306"/>
                  </a:cubicBezTo>
                  <a:lnTo>
                    <a:pt x="8233936" y="59968"/>
                  </a:lnTo>
                  <a:cubicBezTo>
                    <a:pt x="8215250" y="23177"/>
                    <a:pt x="8177482" y="0"/>
                    <a:pt x="8136217" y="0"/>
                  </a:cubicBezTo>
                  <a:close/>
                </a:path>
              </a:pathLst>
            </a:custGeom>
            <a:blipFill>
              <a:blip r:embed="rId2"/>
              <a:stretch>
                <a:fillRect l="-42276" t="0" r="-5916" b="0"/>
              </a:stretch>
            </a:blipFill>
          </p:spPr>
        </p:sp>
      </p:grpSp>
      <p:sp>
        <p:nvSpPr>
          <p:cNvPr name="Freeform 4" id="4"/>
          <p:cNvSpPr/>
          <p:nvPr/>
        </p:nvSpPr>
        <p:spPr>
          <a:xfrm flipH="true" flipV="false" rot="0">
            <a:off x="318496" y="300271"/>
            <a:ext cx="2035439" cy="2058598"/>
          </a:xfrm>
          <a:custGeom>
            <a:avLst/>
            <a:gdLst/>
            <a:ahLst/>
            <a:cxnLst/>
            <a:rect r="r" b="b" t="t" l="l"/>
            <a:pathLst>
              <a:path h="2058598" w="2035439">
                <a:moveTo>
                  <a:pt x="2035438" y="0"/>
                </a:moveTo>
                <a:lnTo>
                  <a:pt x="0" y="0"/>
                </a:lnTo>
                <a:lnTo>
                  <a:pt x="0" y="2058598"/>
                </a:lnTo>
                <a:lnTo>
                  <a:pt x="2035438" y="2058598"/>
                </a:lnTo>
                <a:lnTo>
                  <a:pt x="20354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68146" y="360274"/>
            <a:ext cx="13341268" cy="3124200"/>
          </a:xfrm>
          <a:prstGeom prst="rect">
            <a:avLst/>
          </a:prstGeom>
        </p:spPr>
        <p:txBody>
          <a:bodyPr anchor="t" rtlCol="false" tIns="0" lIns="0" bIns="0" rIns="0">
            <a:spAutoFit/>
          </a:bodyPr>
          <a:lstStyle/>
          <a:p>
            <a:pPr algn="l">
              <a:lnSpc>
                <a:spcPts val="8399"/>
              </a:lnSpc>
            </a:pPr>
            <a:r>
              <a:rPr lang="en-US" sz="5999" b="true">
                <a:solidFill>
                  <a:srgbClr val="FFFFFF"/>
                </a:solidFill>
                <a:latin typeface="Canva Sans Bold"/>
                <a:ea typeface="Canva Sans Bold"/>
                <a:cs typeface="Canva Sans Bold"/>
                <a:sym typeface="Canva Sans Bold"/>
              </a:rPr>
              <a:t>Future Predictions and Forecast based on the trend line</a:t>
            </a:r>
          </a:p>
          <a:p>
            <a:pPr algn="l" marL="0" indent="0" lvl="0">
              <a:lnSpc>
                <a:spcPts val="8399"/>
              </a:lnSpc>
              <a:spcBef>
                <a:spcPct val="0"/>
              </a:spcBef>
            </a:pPr>
          </a:p>
        </p:txBody>
      </p:sp>
      <p:sp>
        <p:nvSpPr>
          <p:cNvPr name="TextBox 6" id="6"/>
          <p:cNvSpPr txBox="true"/>
          <p:nvPr/>
        </p:nvSpPr>
        <p:spPr>
          <a:xfrm rot="0">
            <a:off x="804255" y="3180107"/>
            <a:ext cx="6813670" cy="3855720"/>
          </a:xfrm>
          <a:prstGeom prst="rect">
            <a:avLst/>
          </a:prstGeom>
        </p:spPr>
        <p:txBody>
          <a:bodyPr anchor="t" rtlCol="false" tIns="0" lIns="0" bIns="0" rIns="0">
            <a:spAutoFit/>
          </a:bodyPr>
          <a:lstStyle/>
          <a:p>
            <a:pPr algn="just">
              <a:lnSpc>
                <a:spcPts val="2800"/>
              </a:lnSpc>
            </a:pPr>
            <a:r>
              <a:rPr lang="en-US" sz="2000" b="true">
                <a:solidFill>
                  <a:srgbClr val="FFFFFF"/>
                </a:solidFill>
                <a:latin typeface="Canva Sans Bold"/>
                <a:ea typeface="Canva Sans Bold"/>
                <a:cs typeface="Canva Sans Bold"/>
                <a:sym typeface="Canva Sans Bold"/>
              </a:rPr>
              <a:t>•Prediction: Continued decline in injuries</a:t>
            </a:r>
          </a:p>
          <a:p>
            <a:pPr algn="just">
              <a:lnSpc>
                <a:spcPts val="2800"/>
              </a:lnSpc>
            </a:pPr>
            <a:r>
              <a:rPr lang="en-US" sz="2000" b="true">
                <a:solidFill>
                  <a:srgbClr val="FFFFFF"/>
                </a:solidFill>
                <a:latin typeface="Canva Sans Bold"/>
                <a:ea typeface="Canva Sans Bold"/>
                <a:cs typeface="Canva Sans Bold"/>
                <a:sym typeface="Canva Sans Bold"/>
              </a:rPr>
              <a:t>•C</a:t>
            </a:r>
            <a:r>
              <a:rPr lang="en-US" sz="2000" b="true">
                <a:solidFill>
                  <a:srgbClr val="FFFFFF"/>
                </a:solidFill>
                <a:latin typeface="Canva Sans Bold"/>
                <a:ea typeface="Canva Sans Bold"/>
                <a:cs typeface="Canva Sans Bold"/>
                <a:sym typeface="Canva Sans Bold"/>
              </a:rPr>
              <a:t>onfidence Interval:</a:t>
            </a:r>
          </a:p>
          <a:p>
            <a:pPr algn="just">
              <a:lnSpc>
                <a:spcPts val="2800"/>
              </a:lnSpc>
            </a:pPr>
            <a:r>
              <a:rPr lang="en-US" sz="2000" b="true">
                <a:solidFill>
                  <a:srgbClr val="FFFFFF"/>
                </a:solidFill>
                <a:latin typeface="Canva Sans Bold"/>
                <a:ea typeface="Canva Sans Bold"/>
                <a:cs typeface="Canva Sans Bold"/>
                <a:sym typeface="Canva Sans Bold"/>
              </a:rPr>
              <a:t>•Forecast suggests injuries range between ~1,698 to ~1,775 by 2027</a:t>
            </a:r>
          </a:p>
          <a:p>
            <a:pPr algn="just">
              <a:lnSpc>
                <a:spcPts val="2800"/>
              </a:lnSpc>
            </a:pPr>
            <a:r>
              <a:rPr lang="en-US" sz="2000" b="true">
                <a:solidFill>
                  <a:srgbClr val="FFFFFF"/>
                </a:solidFill>
                <a:latin typeface="Canva Sans Bold"/>
                <a:ea typeface="Canva Sans Bold"/>
                <a:cs typeface="Canva Sans Bold"/>
                <a:sym typeface="Canva Sans Bold"/>
              </a:rPr>
              <a:t>•Wider bands indicate uncertainty in long-term predictions</a:t>
            </a:r>
          </a:p>
          <a:p>
            <a:pPr algn="just">
              <a:lnSpc>
                <a:spcPts val="2800"/>
              </a:lnSpc>
            </a:pPr>
            <a:r>
              <a:rPr lang="en-US" sz="2000" b="true">
                <a:solidFill>
                  <a:srgbClr val="FFFFFF"/>
                </a:solidFill>
                <a:latin typeface="Canva Sans Bold"/>
                <a:ea typeface="Canva Sans Bold"/>
                <a:cs typeface="Canva Sans Bold"/>
                <a:sym typeface="Canva Sans Bold"/>
              </a:rPr>
              <a:t>•Actionable Steps:</a:t>
            </a:r>
          </a:p>
          <a:p>
            <a:pPr algn="just">
              <a:lnSpc>
                <a:spcPts val="2800"/>
              </a:lnSpc>
            </a:pPr>
            <a:r>
              <a:rPr lang="en-US" sz="2000" b="true">
                <a:solidFill>
                  <a:srgbClr val="FFFFFF"/>
                </a:solidFill>
                <a:latin typeface="Canva Sans Bold"/>
                <a:ea typeface="Canva Sans Bold"/>
                <a:cs typeface="Canva Sans Bold"/>
                <a:sym typeface="Canva Sans Bold"/>
              </a:rPr>
              <a:t>•Improve forecasting models (adjust seasonality, refine data filtering)</a:t>
            </a:r>
          </a:p>
          <a:p>
            <a:pPr algn="just">
              <a:lnSpc>
                <a:spcPts val="2800"/>
              </a:lnSpc>
            </a:pPr>
            <a:r>
              <a:rPr lang="en-US" sz="2000" b="true">
                <a:solidFill>
                  <a:srgbClr val="FFFFFF"/>
                </a:solidFill>
                <a:latin typeface="Canva Sans Bold"/>
                <a:ea typeface="Canva Sans Bold"/>
                <a:cs typeface="Canva Sans Bold"/>
                <a:sym typeface="Canva Sans Bold"/>
              </a:rPr>
              <a:t>•Compare pre-pandemic vs. post-pandemic trends</a:t>
            </a:r>
          </a:p>
          <a:p>
            <a:pPr algn="just">
              <a:lnSpc>
                <a:spcPts val="2660"/>
              </a:lnSpc>
            </a:pPr>
          </a:p>
        </p:txBody>
      </p:sp>
      <p:grpSp>
        <p:nvGrpSpPr>
          <p:cNvPr name="Group 7" id="7"/>
          <p:cNvGrpSpPr/>
          <p:nvPr/>
        </p:nvGrpSpPr>
        <p:grpSpPr>
          <a:xfrm rot="0">
            <a:off x="13044887" y="-15619"/>
            <a:ext cx="10791026" cy="10623039"/>
            <a:chOff x="0" y="0"/>
            <a:chExt cx="10953059" cy="10782549"/>
          </a:xfrm>
        </p:grpSpPr>
        <p:sp>
          <p:nvSpPr>
            <p:cNvPr name="Freeform 8" id="8"/>
            <p:cNvSpPr/>
            <p:nvPr/>
          </p:nvSpPr>
          <p:spPr>
            <a:xfrm flipH="false" flipV="false" rot="0">
              <a:off x="11317" y="0"/>
              <a:ext cx="10930426" cy="10782549"/>
            </a:xfrm>
            <a:custGeom>
              <a:avLst/>
              <a:gdLst/>
              <a:ahLst/>
              <a:cxnLst/>
              <a:rect r="r" b="b" t="t" l="l"/>
              <a:pathLst>
                <a:path h="10782549" w="10930426">
                  <a:moveTo>
                    <a:pt x="8136217" y="0"/>
                  </a:moveTo>
                  <a:lnTo>
                    <a:pt x="2794208" y="0"/>
                  </a:lnTo>
                  <a:cubicBezTo>
                    <a:pt x="2752943" y="0"/>
                    <a:pt x="2715176" y="23177"/>
                    <a:pt x="2696489" y="59968"/>
                  </a:cubicBezTo>
                  <a:lnTo>
                    <a:pt x="19141" y="5331306"/>
                  </a:lnTo>
                  <a:cubicBezTo>
                    <a:pt x="0" y="5368994"/>
                    <a:pt x="0" y="5413555"/>
                    <a:pt x="19141" y="5451243"/>
                  </a:cubicBezTo>
                  <a:lnTo>
                    <a:pt x="2696489" y="10722580"/>
                  </a:lnTo>
                  <a:cubicBezTo>
                    <a:pt x="2715176" y="10759372"/>
                    <a:pt x="2752943" y="10782549"/>
                    <a:pt x="2794208" y="10782549"/>
                  </a:cubicBezTo>
                  <a:lnTo>
                    <a:pt x="8136217" y="10782549"/>
                  </a:lnTo>
                  <a:cubicBezTo>
                    <a:pt x="8177482" y="10782549"/>
                    <a:pt x="8215250" y="10759372"/>
                    <a:pt x="8233936" y="10722580"/>
                  </a:cubicBezTo>
                  <a:lnTo>
                    <a:pt x="10911284" y="5451243"/>
                  </a:lnTo>
                  <a:cubicBezTo>
                    <a:pt x="10930426" y="5413555"/>
                    <a:pt x="10930426" y="5368994"/>
                    <a:pt x="10911284" y="5331306"/>
                  </a:cubicBezTo>
                  <a:lnTo>
                    <a:pt x="8233936" y="59968"/>
                  </a:lnTo>
                  <a:cubicBezTo>
                    <a:pt x="8215250" y="23177"/>
                    <a:pt x="8177482" y="0"/>
                    <a:pt x="8136217" y="0"/>
                  </a:cubicBezTo>
                  <a:close/>
                </a:path>
              </a:pathLst>
            </a:custGeom>
            <a:blipFill>
              <a:blip r:embed="rId2"/>
              <a:stretch>
                <a:fillRect l="-42276" t="0" r="-5916" b="0"/>
              </a:stretch>
            </a:blipFill>
          </p:spPr>
        </p:sp>
      </p:grpSp>
      <p:sp>
        <p:nvSpPr>
          <p:cNvPr name="Freeform 9" id="9"/>
          <p:cNvSpPr/>
          <p:nvPr/>
        </p:nvSpPr>
        <p:spPr>
          <a:xfrm flipH="false" flipV="false" rot="0">
            <a:off x="8004794" y="2970627"/>
            <a:ext cx="9379496" cy="5756665"/>
          </a:xfrm>
          <a:custGeom>
            <a:avLst/>
            <a:gdLst/>
            <a:ahLst/>
            <a:cxnLst/>
            <a:rect r="r" b="b" t="t" l="l"/>
            <a:pathLst>
              <a:path h="5756665" w="9379496">
                <a:moveTo>
                  <a:pt x="0" y="0"/>
                </a:moveTo>
                <a:lnTo>
                  <a:pt x="9379495" y="0"/>
                </a:lnTo>
                <a:lnTo>
                  <a:pt x="9379495" y="5756665"/>
                </a:lnTo>
                <a:lnTo>
                  <a:pt x="0" y="5756665"/>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E7F"/>
        </a:solidFill>
      </p:bgPr>
    </p:bg>
    <p:spTree>
      <p:nvGrpSpPr>
        <p:cNvPr id="1" name=""/>
        <p:cNvGrpSpPr/>
        <p:nvPr/>
      </p:nvGrpSpPr>
      <p:grpSpPr>
        <a:xfrm>
          <a:off x="0" y="0"/>
          <a:ext cx="0" cy="0"/>
          <a:chOff x="0" y="0"/>
          <a:chExt cx="0" cy="0"/>
        </a:xfrm>
      </p:grpSpPr>
      <p:grpSp>
        <p:nvGrpSpPr>
          <p:cNvPr name="Group 2" id="2"/>
          <p:cNvGrpSpPr/>
          <p:nvPr/>
        </p:nvGrpSpPr>
        <p:grpSpPr>
          <a:xfrm rot="0">
            <a:off x="12892487" y="-168019"/>
            <a:ext cx="10791026" cy="10623039"/>
            <a:chOff x="0" y="0"/>
            <a:chExt cx="10953059" cy="10782549"/>
          </a:xfrm>
        </p:grpSpPr>
        <p:sp>
          <p:nvSpPr>
            <p:cNvPr name="Freeform 3" id="3"/>
            <p:cNvSpPr/>
            <p:nvPr/>
          </p:nvSpPr>
          <p:spPr>
            <a:xfrm flipH="false" flipV="false" rot="0">
              <a:off x="11317" y="0"/>
              <a:ext cx="10930426" cy="10782549"/>
            </a:xfrm>
            <a:custGeom>
              <a:avLst/>
              <a:gdLst/>
              <a:ahLst/>
              <a:cxnLst/>
              <a:rect r="r" b="b" t="t" l="l"/>
              <a:pathLst>
                <a:path h="10782549" w="10930426">
                  <a:moveTo>
                    <a:pt x="8136217" y="0"/>
                  </a:moveTo>
                  <a:lnTo>
                    <a:pt x="2794208" y="0"/>
                  </a:lnTo>
                  <a:cubicBezTo>
                    <a:pt x="2752943" y="0"/>
                    <a:pt x="2715176" y="23177"/>
                    <a:pt x="2696489" y="59968"/>
                  </a:cubicBezTo>
                  <a:lnTo>
                    <a:pt x="19141" y="5331306"/>
                  </a:lnTo>
                  <a:cubicBezTo>
                    <a:pt x="0" y="5368994"/>
                    <a:pt x="0" y="5413555"/>
                    <a:pt x="19141" y="5451243"/>
                  </a:cubicBezTo>
                  <a:lnTo>
                    <a:pt x="2696489" y="10722580"/>
                  </a:lnTo>
                  <a:cubicBezTo>
                    <a:pt x="2715176" y="10759372"/>
                    <a:pt x="2752943" y="10782549"/>
                    <a:pt x="2794208" y="10782549"/>
                  </a:cubicBezTo>
                  <a:lnTo>
                    <a:pt x="8136217" y="10782549"/>
                  </a:lnTo>
                  <a:cubicBezTo>
                    <a:pt x="8177482" y="10782549"/>
                    <a:pt x="8215250" y="10759372"/>
                    <a:pt x="8233936" y="10722580"/>
                  </a:cubicBezTo>
                  <a:lnTo>
                    <a:pt x="10911284" y="5451243"/>
                  </a:lnTo>
                  <a:cubicBezTo>
                    <a:pt x="10930426" y="5413555"/>
                    <a:pt x="10930426" y="5368994"/>
                    <a:pt x="10911284" y="5331306"/>
                  </a:cubicBezTo>
                  <a:lnTo>
                    <a:pt x="8233936" y="59968"/>
                  </a:lnTo>
                  <a:cubicBezTo>
                    <a:pt x="8215250" y="23177"/>
                    <a:pt x="8177482" y="0"/>
                    <a:pt x="8136217" y="0"/>
                  </a:cubicBezTo>
                  <a:close/>
                </a:path>
              </a:pathLst>
            </a:custGeom>
            <a:blipFill>
              <a:blip r:embed="rId2"/>
              <a:stretch>
                <a:fillRect l="-42276" t="0" r="-5916" b="0"/>
              </a:stretch>
            </a:blipFill>
          </p:spPr>
        </p:sp>
      </p:grpSp>
      <p:sp>
        <p:nvSpPr>
          <p:cNvPr name="Freeform 4" id="4"/>
          <p:cNvSpPr/>
          <p:nvPr/>
        </p:nvSpPr>
        <p:spPr>
          <a:xfrm flipH="true" flipV="false" rot="0">
            <a:off x="318496" y="300271"/>
            <a:ext cx="2035439" cy="2058598"/>
          </a:xfrm>
          <a:custGeom>
            <a:avLst/>
            <a:gdLst/>
            <a:ahLst/>
            <a:cxnLst/>
            <a:rect r="r" b="b" t="t" l="l"/>
            <a:pathLst>
              <a:path h="2058598" w="2035439">
                <a:moveTo>
                  <a:pt x="2035438" y="0"/>
                </a:moveTo>
                <a:lnTo>
                  <a:pt x="0" y="0"/>
                </a:lnTo>
                <a:lnTo>
                  <a:pt x="0" y="2058598"/>
                </a:lnTo>
                <a:lnTo>
                  <a:pt x="2035438" y="2058598"/>
                </a:lnTo>
                <a:lnTo>
                  <a:pt x="203543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68146" y="360274"/>
            <a:ext cx="13341268" cy="1009650"/>
          </a:xfrm>
          <a:prstGeom prst="rect">
            <a:avLst/>
          </a:prstGeom>
        </p:spPr>
        <p:txBody>
          <a:bodyPr anchor="t" rtlCol="false" tIns="0" lIns="0" bIns="0" rIns="0">
            <a:spAutoFit/>
          </a:bodyPr>
          <a:lstStyle/>
          <a:p>
            <a:pPr algn="l" marL="0" indent="0" lvl="0">
              <a:lnSpc>
                <a:spcPts val="8399"/>
              </a:lnSpc>
              <a:spcBef>
                <a:spcPct val="0"/>
              </a:spcBef>
            </a:pPr>
            <a:r>
              <a:rPr lang="en-US" b="true" sz="5999">
                <a:solidFill>
                  <a:srgbClr val="FFFFFF"/>
                </a:solidFill>
                <a:latin typeface="Canva Sans Bold"/>
                <a:ea typeface="Canva Sans Bold"/>
                <a:cs typeface="Canva Sans Bold"/>
                <a:sym typeface="Canva Sans Bold"/>
              </a:rPr>
              <a:t>Injury distribution across the</a:t>
            </a:r>
            <a:r>
              <a:rPr lang="en-US" b="true" sz="5999">
                <a:solidFill>
                  <a:srgbClr val="FFFFFF"/>
                </a:solidFill>
                <a:latin typeface="Canva Sans Bold"/>
                <a:ea typeface="Canva Sans Bold"/>
                <a:cs typeface="Canva Sans Bold"/>
                <a:sym typeface="Canva Sans Bold"/>
              </a:rPr>
              <a:t> </a:t>
            </a:r>
            <a:r>
              <a:rPr lang="en-US" b="true" sz="5999">
                <a:solidFill>
                  <a:srgbClr val="FFFFFF"/>
                </a:solidFill>
                <a:latin typeface="Canva Sans Bold"/>
                <a:ea typeface="Canva Sans Bold"/>
                <a:cs typeface="Canva Sans Bold"/>
                <a:sym typeface="Canva Sans Bold"/>
              </a:rPr>
              <a:t>US</a:t>
            </a:r>
          </a:p>
        </p:txBody>
      </p:sp>
      <p:grpSp>
        <p:nvGrpSpPr>
          <p:cNvPr name="Group 6" id="6"/>
          <p:cNvGrpSpPr/>
          <p:nvPr/>
        </p:nvGrpSpPr>
        <p:grpSpPr>
          <a:xfrm rot="0">
            <a:off x="13044887" y="-15619"/>
            <a:ext cx="10791026" cy="10623039"/>
            <a:chOff x="0" y="0"/>
            <a:chExt cx="10953059" cy="10782549"/>
          </a:xfrm>
        </p:grpSpPr>
        <p:sp>
          <p:nvSpPr>
            <p:cNvPr name="Freeform 7" id="7"/>
            <p:cNvSpPr/>
            <p:nvPr/>
          </p:nvSpPr>
          <p:spPr>
            <a:xfrm flipH="false" flipV="false" rot="0">
              <a:off x="11317" y="0"/>
              <a:ext cx="10930426" cy="10782549"/>
            </a:xfrm>
            <a:custGeom>
              <a:avLst/>
              <a:gdLst/>
              <a:ahLst/>
              <a:cxnLst/>
              <a:rect r="r" b="b" t="t" l="l"/>
              <a:pathLst>
                <a:path h="10782549" w="10930426">
                  <a:moveTo>
                    <a:pt x="8136217" y="0"/>
                  </a:moveTo>
                  <a:lnTo>
                    <a:pt x="2794208" y="0"/>
                  </a:lnTo>
                  <a:cubicBezTo>
                    <a:pt x="2752943" y="0"/>
                    <a:pt x="2715176" y="23177"/>
                    <a:pt x="2696489" y="59968"/>
                  </a:cubicBezTo>
                  <a:lnTo>
                    <a:pt x="19141" y="5331306"/>
                  </a:lnTo>
                  <a:cubicBezTo>
                    <a:pt x="0" y="5368994"/>
                    <a:pt x="0" y="5413555"/>
                    <a:pt x="19141" y="5451243"/>
                  </a:cubicBezTo>
                  <a:lnTo>
                    <a:pt x="2696489" y="10722580"/>
                  </a:lnTo>
                  <a:cubicBezTo>
                    <a:pt x="2715176" y="10759372"/>
                    <a:pt x="2752943" y="10782549"/>
                    <a:pt x="2794208" y="10782549"/>
                  </a:cubicBezTo>
                  <a:lnTo>
                    <a:pt x="8136217" y="10782549"/>
                  </a:lnTo>
                  <a:cubicBezTo>
                    <a:pt x="8177482" y="10782549"/>
                    <a:pt x="8215250" y="10759372"/>
                    <a:pt x="8233936" y="10722580"/>
                  </a:cubicBezTo>
                  <a:lnTo>
                    <a:pt x="10911284" y="5451243"/>
                  </a:lnTo>
                  <a:cubicBezTo>
                    <a:pt x="10930426" y="5413555"/>
                    <a:pt x="10930426" y="5368994"/>
                    <a:pt x="10911284" y="5331306"/>
                  </a:cubicBezTo>
                  <a:lnTo>
                    <a:pt x="8233936" y="59968"/>
                  </a:lnTo>
                  <a:cubicBezTo>
                    <a:pt x="8215250" y="23177"/>
                    <a:pt x="8177482" y="0"/>
                    <a:pt x="8136217" y="0"/>
                  </a:cubicBezTo>
                  <a:close/>
                </a:path>
              </a:pathLst>
            </a:custGeom>
            <a:blipFill>
              <a:blip r:embed="rId2"/>
              <a:stretch>
                <a:fillRect l="-42276" t="0" r="-5916" b="0"/>
              </a:stretch>
            </a:blipFill>
          </p:spPr>
        </p:sp>
      </p:grpSp>
      <p:sp>
        <p:nvSpPr>
          <p:cNvPr name="Freeform 8" id="8"/>
          <p:cNvSpPr/>
          <p:nvPr/>
        </p:nvSpPr>
        <p:spPr>
          <a:xfrm flipH="false" flipV="false" rot="0">
            <a:off x="1336215" y="2817114"/>
            <a:ext cx="6648367" cy="4975733"/>
          </a:xfrm>
          <a:custGeom>
            <a:avLst/>
            <a:gdLst/>
            <a:ahLst/>
            <a:cxnLst/>
            <a:rect r="r" b="b" t="t" l="l"/>
            <a:pathLst>
              <a:path h="4975733" w="6648367">
                <a:moveTo>
                  <a:pt x="0" y="0"/>
                </a:moveTo>
                <a:lnTo>
                  <a:pt x="6648367" y="0"/>
                </a:lnTo>
                <a:lnTo>
                  <a:pt x="6648367" y="4975733"/>
                </a:lnTo>
                <a:lnTo>
                  <a:pt x="0" y="4975733"/>
                </a:lnTo>
                <a:lnTo>
                  <a:pt x="0" y="0"/>
                </a:lnTo>
                <a:close/>
              </a:path>
            </a:pathLst>
          </a:custGeom>
          <a:blipFill>
            <a:blip r:embed="rId5"/>
            <a:stretch>
              <a:fillRect l="0" t="0" r="0" b="0"/>
            </a:stretch>
          </a:blipFill>
        </p:spPr>
      </p:sp>
      <p:sp>
        <p:nvSpPr>
          <p:cNvPr name="Freeform 9" id="9"/>
          <p:cNvSpPr/>
          <p:nvPr/>
        </p:nvSpPr>
        <p:spPr>
          <a:xfrm flipH="false" flipV="false" rot="0">
            <a:off x="8314813" y="2817114"/>
            <a:ext cx="7404931" cy="4923213"/>
          </a:xfrm>
          <a:custGeom>
            <a:avLst/>
            <a:gdLst/>
            <a:ahLst/>
            <a:cxnLst/>
            <a:rect r="r" b="b" t="t" l="l"/>
            <a:pathLst>
              <a:path h="4923213" w="7404931">
                <a:moveTo>
                  <a:pt x="0" y="0"/>
                </a:moveTo>
                <a:lnTo>
                  <a:pt x="7404931" y="0"/>
                </a:lnTo>
                <a:lnTo>
                  <a:pt x="7404931" y="4923213"/>
                </a:lnTo>
                <a:lnTo>
                  <a:pt x="0" y="4923213"/>
                </a:lnTo>
                <a:lnTo>
                  <a:pt x="0" y="0"/>
                </a:lnTo>
                <a:close/>
              </a:path>
            </a:pathLst>
          </a:custGeom>
          <a:blipFill>
            <a:blip r:embed="rId6"/>
            <a:stretch>
              <a:fillRect l="0" t="0" r="0" b="0"/>
            </a:stretch>
          </a:blipFill>
        </p:spPr>
      </p:sp>
      <p:sp>
        <p:nvSpPr>
          <p:cNvPr name="TextBox 10" id="10"/>
          <p:cNvSpPr txBox="true"/>
          <p:nvPr/>
        </p:nvSpPr>
        <p:spPr>
          <a:xfrm rot="0">
            <a:off x="2353934" y="8212993"/>
            <a:ext cx="10004599" cy="1656899"/>
          </a:xfrm>
          <a:prstGeom prst="rect">
            <a:avLst/>
          </a:prstGeom>
        </p:spPr>
        <p:txBody>
          <a:bodyPr anchor="t" rtlCol="false" tIns="0" lIns="0" bIns="0" rIns="0">
            <a:spAutoFit/>
          </a:bodyPr>
          <a:lstStyle/>
          <a:p>
            <a:pPr algn="l">
              <a:lnSpc>
                <a:spcPts val="2649"/>
              </a:lnSpc>
              <a:spcBef>
                <a:spcPct val="0"/>
              </a:spcBef>
            </a:pPr>
            <a:r>
              <a:rPr lang="en-US" b="true" sz="1892">
                <a:solidFill>
                  <a:srgbClr val="FFFFFF"/>
                </a:solidFill>
                <a:latin typeface="Canva Sans Bold"/>
                <a:ea typeface="Canva Sans Bold"/>
                <a:cs typeface="Canva Sans Bold"/>
                <a:sym typeface="Canva Sans Bold"/>
              </a:rPr>
              <a:t>The darkest blue region is centered in the southeastern-central U.S. covering parts of:</a:t>
            </a:r>
          </a:p>
          <a:p>
            <a:pPr algn="l" marL="408650" indent="-204325" lvl="1">
              <a:lnSpc>
                <a:spcPts val="2649"/>
              </a:lnSpc>
              <a:buFont typeface="Arial"/>
              <a:buChar char="•"/>
            </a:pPr>
            <a:r>
              <a:rPr lang="en-US" b="true" sz="1892">
                <a:solidFill>
                  <a:srgbClr val="FFFFFF"/>
                </a:solidFill>
                <a:latin typeface="Canva Sans Bold"/>
                <a:ea typeface="Canva Sans Bold"/>
                <a:cs typeface="Canva Sans Bold"/>
                <a:sym typeface="Canva Sans Bold"/>
              </a:rPr>
              <a:t>Texas</a:t>
            </a:r>
          </a:p>
          <a:p>
            <a:pPr algn="l" marL="408650" indent="-204325" lvl="1">
              <a:lnSpc>
                <a:spcPts val="2649"/>
              </a:lnSpc>
              <a:buFont typeface="Arial"/>
              <a:buChar char="•"/>
            </a:pPr>
            <a:r>
              <a:rPr lang="en-US" b="true" sz="1892">
                <a:solidFill>
                  <a:srgbClr val="FFFFFF"/>
                </a:solidFill>
                <a:latin typeface="Canva Sans Bold"/>
                <a:ea typeface="Canva Sans Bold"/>
                <a:cs typeface="Canva Sans Bold"/>
                <a:sym typeface="Canva Sans Bold"/>
              </a:rPr>
              <a:t>Louisiana</a:t>
            </a:r>
          </a:p>
          <a:p>
            <a:pPr algn="l" marL="408650" indent="-204325" lvl="1">
              <a:lnSpc>
                <a:spcPts val="2649"/>
              </a:lnSpc>
              <a:buFont typeface="Arial"/>
              <a:buChar char="•"/>
            </a:pPr>
            <a:r>
              <a:rPr lang="en-US" b="true" sz="1892">
                <a:solidFill>
                  <a:srgbClr val="FFFFFF"/>
                </a:solidFill>
                <a:latin typeface="Canva Sans Bold"/>
                <a:ea typeface="Canva Sans Bold"/>
                <a:cs typeface="Canva Sans Bold"/>
                <a:sym typeface="Canva Sans Bold"/>
              </a:rPr>
              <a:t>Missouri</a:t>
            </a:r>
          </a:p>
          <a:p>
            <a:pPr algn="l" marL="408650" indent="-204325" lvl="1">
              <a:lnSpc>
                <a:spcPts val="2649"/>
              </a:lnSpc>
              <a:buFont typeface="Arial"/>
              <a:buChar char="•"/>
            </a:pPr>
            <a:r>
              <a:rPr lang="en-US" b="true" sz="1892">
                <a:solidFill>
                  <a:srgbClr val="FFFFFF"/>
                </a:solidFill>
                <a:latin typeface="Canva Sans Bold"/>
                <a:ea typeface="Canva Sans Bold"/>
                <a:cs typeface="Canva Sans Bold"/>
                <a:sym typeface="Canva Sans Bold"/>
              </a:rPr>
              <a:t>Mississippi / Alabama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261540"/>
            <a:chOff x="0" y="0"/>
            <a:chExt cx="4816593" cy="1122381"/>
          </a:xfrm>
        </p:grpSpPr>
        <p:sp>
          <p:nvSpPr>
            <p:cNvPr name="Freeform 3" id="3"/>
            <p:cNvSpPr/>
            <p:nvPr/>
          </p:nvSpPr>
          <p:spPr>
            <a:xfrm flipH="false" flipV="false" rot="0">
              <a:off x="0" y="0"/>
              <a:ext cx="4816592" cy="1122381"/>
            </a:xfrm>
            <a:custGeom>
              <a:avLst/>
              <a:gdLst/>
              <a:ahLst/>
              <a:cxnLst/>
              <a:rect r="r" b="b" t="t" l="l"/>
              <a:pathLst>
                <a:path h="1122381" w="4816592">
                  <a:moveTo>
                    <a:pt x="0" y="0"/>
                  </a:moveTo>
                  <a:lnTo>
                    <a:pt x="4816592" y="0"/>
                  </a:lnTo>
                  <a:lnTo>
                    <a:pt x="4816592" y="1122381"/>
                  </a:lnTo>
                  <a:lnTo>
                    <a:pt x="0" y="1122381"/>
                  </a:lnTo>
                  <a:close/>
                </a:path>
              </a:pathLst>
            </a:custGeom>
            <a:solidFill>
              <a:srgbClr val="145E7F"/>
            </a:solidFill>
          </p:spPr>
        </p:sp>
        <p:sp>
          <p:nvSpPr>
            <p:cNvPr name="TextBox 4" id="4"/>
            <p:cNvSpPr txBox="true"/>
            <p:nvPr/>
          </p:nvSpPr>
          <p:spPr>
            <a:xfrm>
              <a:off x="0" y="-38100"/>
              <a:ext cx="4816593" cy="11604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99642" y="923925"/>
            <a:ext cx="13165011" cy="2066925"/>
          </a:xfrm>
          <a:prstGeom prst="rect">
            <a:avLst/>
          </a:prstGeom>
        </p:spPr>
        <p:txBody>
          <a:bodyPr anchor="t" rtlCol="false" tIns="0" lIns="0" bIns="0" rIns="0">
            <a:spAutoFit/>
          </a:bodyPr>
          <a:lstStyle/>
          <a:p>
            <a:pPr algn="ctr">
              <a:lnSpc>
                <a:spcPts val="8399"/>
              </a:lnSpc>
              <a:spcBef>
                <a:spcPct val="0"/>
              </a:spcBef>
            </a:pPr>
            <a:r>
              <a:rPr lang="en-US" b="true" sz="5999">
                <a:solidFill>
                  <a:srgbClr val="FFFFFF"/>
                </a:solidFill>
                <a:latin typeface="Canva Sans Bold"/>
                <a:ea typeface="Canva Sans Bold"/>
                <a:cs typeface="Canva Sans Bold"/>
                <a:sym typeface="Canva Sans Bold"/>
              </a:rPr>
              <a:t>Top 3 Actionable Recommendations</a:t>
            </a:r>
          </a:p>
        </p:txBody>
      </p:sp>
      <p:sp>
        <p:nvSpPr>
          <p:cNvPr name="TextBox 7" id="7"/>
          <p:cNvSpPr txBox="true"/>
          <p:nvPr/>
        </p:nvSpPr>
        <p:spPr>
          <a:xfrm rot="0">
            <a:off x="778585" y="5798547"/>
            <a:ext cx="5183459" cy="1234440"/>
          </a:xfrm>
          <a:prstGeom prst="rect">
            <a:avLst/>
          </a:prstGeom>
        </p:spPr>
        <p:txBody>
          <a:bodyPr anchor="t" rtlCol="false" tIns="0" lIns="0" bIns="0" rIns="0">
            <a:spAutoFit/>
          </a:bodyPr>
          <a:lstStyle/>
          <a:p>
            <a:pPr algn="ctr">
              <a:lnSpc>
                <a:spcPts val="3359"/>
              </a:lnSpc>
            </a:pPr>
            <a:r>
              <a:rPr lang="en-US" sz="2400" b="true">
                <a:solidFill>
                  <a:srgbClr val="145E7F"/>
                </a:solidFill>
                <a:latin typeface="Canva Sans Bold"/>
                <a:ea typeface="Canva Sans Bold"/>
                <a:cs typeface="Canva Sans Bold"/>
                <a:sym typeface="Canva Sans Bold"/>
              </a:rPr>
              <a:t>1.Implement safer machine design and keeping in mind safety measures.</a:t>
            </a:r>
          </a:p>
        </p:txBody>
      </p:sp>
      <p:sp>
        <p:nvSpPr>
          <p:cNvPr name="TextBox 8" id="8"/>
          <p:cNvSpPr txBox="true"/>
          <p:nvPr/>
        </p:nvSpPr>
        <p:spPr>
          <a:xfrm rot="0">
            <a:off x="6552270" y="5798547"/>
            <a:ext cx="5183459" cy="1234440"/>
          </a:xfrm>
          <a:prstGeom prst="rect">
            <a:avLst/>
          </a:prstGeom>
        </p:spPr>
        <p:txBody>
          <a:bodyPr anchor="t" rtlCol="false" tIns="0" lIns="0" bIns="0" rIns="0">
            <a:spAutoFit/>
          </a:bodyPr>
          <a:lstStyle/>
          <a:p>
            <a:pPr algn="ctr">
              <a:lnSpc>
                <a:spcPts val="3359"/>
              </a:lnSpc>
            </a:pPr>
            <a:r>
              <a:rPr lang="en-US" sz="2400" b="true">
                <a:solidFill>
                  <a:srgbClr val="145E7F"/>
                </a:solidFill>
                <a:latin typeface="Canva Sans Bold"/>
                <a:ea typeface="Canva Sans Bold"/>
                <a:cs typeface="Canva Sans Bold"/>
                <a:sym typeface="Canva Sans Bold"/>
              </a:rPr>
              <a:t>2.Ensure medical evaluations and reporting practices are done properly.</a:t>
            </a:r>
          </a:p>
        </p:txBody>
      </p:sp>
      <p:sp>
        <p:nvSpPr>
          <p:cNvPr name="TextBox 9" id="9"/>
          <p:cNvSpPr txBox="true"/>
          <p:nvPr/>
        </p:nvSpPr>
        <p:spPr>
          <a:xfrm rot="0">
            <a:off x="12363363" y="5798547"/>
            <a:ext cx="5183459" cy="815340"/>
          </a:xfrm>
          <a:prstGeom prst="rect">
            <a:avLst/>
          </a:prstGeom>
        </p:spPr>
        <p:txBody>
          <a:bodyPr anchor="t" rtlCol="false" tIns="0" lIns="0" bIns="0" rIns="0">
            <a:spAutoFit/>
          </a:bodyPr>
          <a:lstStyle/>
          <a:p>
            <a:pPr algn="just">
              <a:lnSpc>
                <a:spcPts val="3359"/>
              </a:lnSpc>
            </a:pPr>
            <a:r>
              <a:rPr lang="en-US" sz="2400" b="true">
                <a:solidFill>
                  <a:srgbClr val="145E7F"/>
                </a:solidFill>
                <a:latin typeface="Canva Sans Bold"/>
                <a:ea typeface="Canva Sans Bold"/>
                <a:cs typeface="Canva Sans Bold"/>
                <a:sym typeface="Canva Sans Bold"/>
              </a:rPr>
              <a:t>3.Need for better guarding and lockout/tagout practices.</a:t>
            </a:r>
          </a:p>
        </p:txBody>
      </p:sp>
      <p:grpSp>
        <p:nvGrpSpPr>
          <p:cNvPr name="Group 10" id="10"/>
          <p:cNvGrpSpPr/>
          <p:nvPr/>
        </p:nvGrpSpPr>
        <p:grpSpPr>
          <a:xfrm rot="0">
            <a:off x="297583" y="353856"/>
            <a:ext cx="4565231" cy="3311839"/>
            <a:chOff x="0" y="0"/>
            <a:chExt cx="707274" cy="513091"/>
          </a:xfrm>
        </p:grpSpPr>
        <p:sp>
          <p:nvSpPr>
            <p:cNvPr name="Freeform 11" id="11"/>
            <p:cNvSpPr/>
            <p:nvPr/>
          </p:nvSpPr>
          <p:spPr>
            <a:xfrm flipH="false" flipV="false" rot="0">
              <a:off x="0" y="0"/>
              <a:ext cx="707274" cy="513090"/>
            </a:xfrm>
            <a:custGeom>
              <a:avLst/>
              <a:gdLst/>
              <a:ahLst/>
              <a:cxnLst/>
              <a:rect r="r" b="b" t="t" l="l"/>
              <a:pathLst>
                <a:path h="513090" w="707274">
                  <a:moveTo>
                    <a:pt x="18654" y="0"/>
                  </a:moveTo>
                  <a:lnTo>
                    <a:pt x="688619" y="0"/>
                  </a:lnTo>
                  <a:cubicBezTo>
                    <a:pt x="698922" y="0"/>
                    <a:pt x="707274" y="8352"/>
                    <a:pt x="707274" y="18654"/>
                  </a:cubicBezTo>
                  <a:lnTo>
                    <a:pt x="707274" y="494436"/>
                  </a:lnTo>
                  <a:cubicBezTo>
                    <a:pt x="707274" y="504739"/>
                    <a:pt x="698922" y="513090"/>
                    <a:pt x="688619" y="513090"/>
                  </a:cubicBezTo>
                  <a:lnTo>
                    <a:pt x="18654" y="513090"/>
                  </a:lnTo>
                  <a:cubicBezTo>
                    <a:pt x="8352" y="513090"/>
                    <a:pt x="0" y="504739"/>
                    <a:pt x="0" y="494436"/>
                  </a:cubicBezTo>
                  <a:lnTo>
                    <a:pt x="0" y="18654"/>
                  </a:lnTo>
                  <a:cubicBezTo>
                    <a:pt x="0" y="8352"/>
                    <a:pt x="8352" y="0"/>
                    <a:pt x="18654" y="0"/>
                  </a:cubicBezTo>
                  <a:close/>
                </a:path>
              </a:pathLst>
            </a:custGeom>
            <a:blipFill>
              <a:blip r:embed="rId4"/>
              <a:stretch>
                <a:fillRect l="0" t="-28962" r="0" b="-77935"/>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73238" y="351143"/>
            <a:ext cx="1757587" cy="1777585"/>
          </a:xfrm>
          <a:custGeom>
            <a:avLst/>
            <a:gdLst/>
            <a:ahLst/>
            <a:cxnLst/>
            <a:rect r="r" b="b" t="t" l="l"/>
            <a:pathLst>
              <a:path h="1777585" w="1757587">
                <a:moveTo>
                  <a:pt x="0" y="0"/>
                </a:moveTo>
                <a:lnTo>
                  <a:pt x="1757587" y="0"/>
                </a:lnTo>
                <a:lnTo>
                  <a:pt x="1757587" y="1777585"/>
                </a:lnTo>
                <a:lnTo>
                  <a:pt x="0" y="1777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1816" y="0"/>
            <a:ext cx="2142984" cy="10287000"/>
            <a:chOff x="0" y="0"/>
            <a:chExt cx="564407" cy="2709333"/>
          </a:xfrm>
        </p:grpSpPr>
        <p:sp>
          <p:nvSpPr>
            <p:cNvPr name="Freeform 4" id="4"/>
            <p:cNvSpPr/>
            <p:nvPr/>
          </p:nvSpPr>
          <p:spPr>
            <a:xfrm flipH="false" flipV="false" rot="0">
              <a:off x="0" y="0"/>
              <a:ext cx="564407" cy="2709333"/>
            </a:xfrm>
            <a:custGeom>
              <a:avLst/>
              <a:gdLst/>
              <a:ahLst/>
              <a:cxnLst/>
              <a:rect r="r" b="b" t="t" l="l"/>
              <a:pathLst>
                <a:path h="2709333" w="564407">
                  <a:moveTo>
                    <a:pt x="0" y="0"/>
                  </a:moveTo>
                  <a:lnTo>
                    <a:pt x="564407" y="0"/>
                  </a:lnTo>
                  <a:lnTo>
                    <a:pt x="564407" y="2709333"/>
                  </a:lnTo>
                  <a:lnTo>
                    <a:pt x="0" y="2709333"/>
                  </a:lnTo>
                  <a:close/>
                </a:path>
              </a:pathLst>
            </a:custGeom>
            <a:solidFill>
              <a:srgbClr val="145E7F"/>
            </a:solidFill>
          </p:spPr>
        </p:sp>
        <p:sp>
          <p:nvSpPr>
            <p:cNvPr name="TextBox 5" id="5"/>
            <p:cNvSpPr txBox="true"/>
            <p:nvPr/>
          </p:nvSpPr>
          <p:spPr>
            <a:xfrm>
              <a:off x="0" y="-38100"/>
              <a:ext cx="564407"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434957" y="1699471"/>
            <a:ext cx="9078177" cy="1009650"/>
          </a:xfrm>
          <a:prstGeom prst="rect">
            <a:avLst/>
          </a:prstGeom>
        </p:spPr>
        <p:txBody>
          <a:bodyPr anchor="t" rtlCol="false" tIns="0" lIns="0" bIns="0" rIns="0">
            <a:spAutoFit/>
          </a:bodyPr>
          <a:lstStyle/>
          <a:p>
            <a:pPr algn="l">
              <a:lnSpc>
                <a:spcPts val="8399"/>
              </a:lnSpc>
              <a:spcBef>
                <a:spcPct val="0"/>
              </a:spcBef>
            </a:pPr>
            <a:r>
              <a:rPr lang="en-US" sz="5999" b="true">
                <a:solidFill>
                  <a:srgbClr val="145E7F"/>
                </a:solidFill>
                <a:latin typeface="Canva Sans Bold"/>
                <a:ea typeface="Canva Sans Bold"/>
                <a:cs typeface="Canva Sans Bold"/>
                <a:sym typeface="Canva Sans Bold"/>
              </a:rPr>
              <a:t> Conclusion</a:t>
            </a:r>
          </a:p>
        </p:txBody>
      </p:sp>
      <p:sp>
        <p:nvSpPr>
          <p:cNvPr name="TextBox 7" id="7"/>
          <p:cNvSpPr txBox="true"/>
          <p:nvPr/>
        </p:nvSpPr>
        <p:spPr>
          <a:xfrm rot="0">
            <a:off x="6321806" y="3272443"/>
            <a:ext cx="9951432" cy="5349240"/>
          </a:xfrm>
          <a:prstGeom prst="rect">
            <a:avLst/>
          </a:prstGeom>
        </p:spPr>
        <p:txBody>
          <a:bodyPr anchor="t" rtlCol="false" tIns="0" lIns="0" bIns="0" rIns="0">
            <a:spAutoFit/>
          </a:bodyPr>
          <a:lstStyle/>
          <a:p>
            <a:pPr algn="just">
              <a:lnSpc>
                <a:spcPts val="3359"/>
              </a:lnSpc>
            </a:pPr>
            <a:r>
              <a:rPr lang="en-US" b="true" sz="2400">
                <a:solidFill>
                  <a:srgbClr val="145E7F"/>
                </a:solidFill>
                <a:latin typeface="Canva Sans Bold"/>
                <a:ea typeface="Canva Sans Bold"/>
                <a:cs typeface="Canva Sans Bold"/>
                <a:sym typeface="Canva Sans Bold"/>
              </a:rPr>
              <a:t>Key Takeaways:</a:t>
            </a:r>
          </a:p>
          <a:p>
            <a:pPr algn="just" marL="626107" indent="-313054" lvl="1">
              <a:lnSpc>
                <a:spcPts val="4059"/>
              </a:lnSpc>
              <a:buFont typeface="Arial"/>
              <a:buChar char="•"/>
            </a:pPr>
            <a:r>
              <a:rPr lang="en-US" sz="2899">
                <a:solidFill>
                  <a:srgbClr val="145E7F"/>
                </a:solidFill>
                <a:latin typeface="Canva Sans"/>
                <a:ea typeface="Canva Sans"/>
                <a:cs typeface="Canva Sans"/>
                <a:sym typeface="Canva Sans"/>
              </a:rPr>
              <a:t>Finger</a:t>
            </a:r>
            <a:r>
              <a:rPr lang="en-US" sz="2899">
                <a:solidFill>
                  <a:srgbClr val="145E7F"/>
                </a:solidFill>
                <a:latin typeface="Canva Sans"/>
                <a:ea typeface="Canva Sans"/>
                <a:cs typeface="Canva Sans"/>
                <a:sym typeface="Canva Sans"/>
              </a:rPr>
              <a:t> injuries remain a major concern but show a declining trend over time.</a:t>
            </a:r>
          </a:p>
          <a:p>
            <a:pPr algn="just" marL="626107" indent="-313054" lvl="1">
              <a:lnSpc>
                <a:spcPts val="4059"/>
              </a:lnSpc>
              <a:buFont typeface="Arial"/>
              <a:buChar char="•"/>
            </a:pPr>
            <a:r>
              <a:rPr lang="en-US" sz="2899">
                <a:solidFill>
                  <a:srgbClr val="145E7F"/>
                </a:solidFill>
                <a:latin typeface="Canva Sans"/>
                <a:ea typeface="Canva Sans"/>
                <a:cs typeface="Canva Sans"/>
                <a:sym typeface="Canva Sans"/>
              </a:rPr>
              <a:t>Safety measures &amp; automation contribute to risk reduction</a:t>
            </a:r>
          </a:p>
          <a:p>
            <a:pPr algn="just" marL="626107" indent="-313054" lvl="1">
              <a:lnSpc>
                <a:spcPts val="4059"/>
              </a:lnSpc>
              <a:buFont typeface="Arial"/>
              <a:buChar char="•"/>
            </a:pPr>
            <a:r>
              <a:rPr lang="en-US" sz="2899">
                <a:solidFill>
                  <a:srgbClr val="145E7F"/>
                </a:solidFill>
                <a:latin typeface="Canva Sans"/>
                <a:ea typeface="Canva Sans"/>
                <a:cs typeface="Canva Sans"/>
                <a:sym typeface="Canva Sans"/>
              </a:rPr>
              <a:t>More targeted interventions needed for further improvements</a:t>
            </a:r>
          </a:p>
          <a:p>
            <a:pPr algn="just" marL="626107" indent="-313054" lvl="1">
              <a:lnSpc>
                <a:spcPts val="4059"/>
              </a:lnSpc>
              <a:buFont typeface="Arial"/>
              <a:buChar char="•"/>
            </a:pPr>
            <a:r>
              <a:rPr lang="en-US" sz="2899">
                <a:solidFill>
                  <a:srgbClr val="145E7F"/>
                </a:solidFill>
                <a:latin typeface="Canva Sans"/>
                <a:ea typeface="Canva Sans"/>
                <a:cs typeface="Canva Sans"/>
                <a:sym typeface="Canva Sans"/>
              </a:rPr>
              <a:t>Underreporting or inconsistent injury classification may skew true severity and medical follow-up data.</a:t>
            </a:r>
          </a:p>
          <a:p>
            <a:pPr algn="just">
              <a:lnSpc>
                <a:spcPts val="3359"/>
              </a:lnSpc>
            </a:pPr>
          </a:p>
          <a:p>
            <a:pPr algn="just">
              <a:lnSpc>
                <a:spcPts val="3359"/>
              </a:lnSpc>
            </a:pPr>
          </a:p>
        </p:txBody>
      </p:sp>
      <p:grpSp>
        <p:nvGrpSpPr>
          <p:cNvPr name="Group 8" id="8"/>
          <p:cNvGrpSpPr/>
          <p:nvPr/>
        </p:nvGrpSpPr>
        <p:grpSpPr>
          <a:xfrm rot="0">
            <a:off x="760692" y="1598505"/>
            <a:ext cx="4565231" cy="6678508"/>
            <a:chOff x="0" y="0"/>
            <a:chExt cx="707274" cy="1034676"/>
          </a:xfrm>
        </p:grpSpPr>
        <p:sp>
          <p:nvSpPr>
            <p:cNvPr name="Freeform 9" id="9"/>
            <p:cNvSpPr/>
            <p:nvPr/>
          </p:nvSpPr>
          <p:spPr>
            <a:xfrm flipH="false" flipV="false" rot="0">
              <a:off x="0" y="0"/>
              <a:ext cx="707274" cy="1034676"/>
            </a:xfrm>
            <a:custGeom>
              <a:avLst/>
              <a:gdLst/>
              <a:ahLst/>
              <a:cxnLst/>
              <a:rect r="r" b="b" t="t" l="l"/>
              <a:pathLst>
                <a:path h="1034676" w="707274">
                  <a:moveTo>
                    <a:pt x="18654" y="0"/>
                  </a:moveTo>
                  <a:lnTo>
                    <a:pt x="688619" y="0"/>
                  </a:lnTo>
                  <a:cubicBezTo>
                    <a:pt x="698922" y="0"/>
                    <a:pt x="707274" y="8352"/>
                    <a:pt x="707274" y="18654"/>
                  </a:cubicBezTo>
                  <a:lnTo>
                    <a:pt x="707274" y="1016021"/>
                  </a:lnTo>
                  <a:cubicBezTo>
                    <a:pt x="707274" y="1026324"/>
                    <a:pt x="698922" y="1034676"/>
                    <a:pt x="688619" y="1034676"/>
                  </a:cubicBezTo>
                  <a:lnTo>
                    <a:pt x="18654" y="1034676"/>
                  </a:lnTo>
                  <a:cubicBezTo>
                    <a:pt x="8352" y="1034676"/>
                    <a:pt x="0" y="1026324"/>
                    <a:pt x="0" y="1016021"/>
                  </a:cubicBezTo>
                  <a:lnTo>
                    <a:pt x="0" y="18654"/>
                  </a:lnTo>
                  <a:cubicBezTo>
                    <a:pt x="0" y="8352"/>
                    <a:pt x="8352" y="0"/>
                    <a:pt x="18654" y="0"/>
                  </a:cubicBezTo>
                  <a:close/>
                </a:path>
              </a:pathLst>
            </a:custGeom>
            <a:blipFill>
              <a:blip r:embed="rId4"/>
              <a:stretch>
                <a:fillRect l="-59786" t="0" r="-59786"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E7F"/>
        </a:solidFill>
      </p:bgPr>
    </p:bg>
    <p:spTree>
      <p:nvGrpSpPr>
        <p:cNvPr id="1" name=""/>
        <p:cNvGrpSpPr/>
        <p:nvPr/>
      </p:nvGrpSpPr>
      <p:grpSpPr>
        <a:xfrm>
          <a:off x="0" y="0"/>
          <a:ext cx="0" cy="0"/>
          <a:chOff x="0" y="0"/>
          <a:chExt cx="0" cy="0"/>
        </a:xfrm>
      </p:grpSpPr>
      <p:grpSp>
        <p:nvGrpSpPr>
          <p:cNvPr name="Group 2" id="2"/>
          <p:cNvGrpSpPr/>
          <p:nvPr/>
        </p:nvGrpSpPr>
        <p:grpSpPr>
          <a:xfrm rot="0">
            <a:off x="-3676852" y="-168019"/>
            <a:ext cx="10791026" cy="10623039"/>
            <a:chOff x="0" y="0"/>
            <a:chExt cx="10953059" cy="10782549"/>
          </a:xfrm>
        </p:grpSpPr>
        <p:sp>
          <p:nvSpPr>
            <p:cNvPr name="Freeform 3" id="3"/>
            <p:cNvSpPr/>
            <p:nvPr/>
          </p:nvSpPr>
          <p:spPr>
            <a:xfrm flipH="true" flipV="false" rot="0">
              <a:off x="11316" y="0"/>
              <a:ext cx="10930426" cy="10782549"/>
            </a:xfrm>
            <a:custGeom>
              <a:avLst/>
              <a:gdLst/>
              <a:ahLst/>
              <a:cxnLst/>
              <a:rect r="r" b="b" t="t" l="l"/>
              <a:pathLst>
                <a:path h="10782549" w="10930426">
                  <a:moveTo>
                    <a:pt x="2794209" y="0"/>
                  </a:moveTo>
                  <a:lnTo>
                    <a:pt x="8136219" y="0"/>
                  </a:lnTo>
                  <a:cubicBezTo>
                    <a:pt x="8177483" y="0"/>
                    <a:pt x="8215251" y="23177"/>
                    <a:pt x="8233937" y="59968"/>
                  </a:cubicBezTo>
                  <a:lnTo>
                    <a:pt x="10911285" y="5331306"/>
                  </a:lnTo>
                  <a:cubicBezTo>
                    <a:pt x="10930427" y="5368994"/>
                    <a:pt x="10930427" y="5413555"/>
                    <a:pt x="10911285" y="5451243"/>
                  </a:cubicBezTo>
                  <a:lnTo>
                    <a:pt x="8233937" y="10722580"/>
                  </a:lnTo>
                  <a:cubicBezTo>
                    <a:pt x="8215251" y="10759372"/>
                    <a:pt x="8177483" y="10782549"/>
                    <a:pt x="8136219" y="10782549"/>
                  </a:cubicBezTo>
                  <a:lnTo>
                    <a:pt x="2794209" y="10782549"/>
                  </a:lnTo>
                  <a:cubicBezTo>
                    <a:pt x="2752944" y="10782549"/>
                    <a:pt x="2715177" y="10759372"/>
                    <a:pt x="2696490" y="10722580"/>
                  </a:cubicBezTo>
                  <a:lnTo>
                    <a:pt x="19143" y="5451243"/>
                  </a:lnTo>
                  <a:cubicBezTo>
                    <a:pt x="0" y="5413555"/>
                    <a:pt x="0" y="5368994"/>
                    <a:pt x="19143" y="5331306"/>
                  </a:cubicBezTo>
                  <a:lnTo>
                    <a:pt x="2696490" y="59968"/>
                  </a:lnTo>
                  <a:cubicBezTo>
                    <a:pt x="2715177" y="23177"/>
                    <a:pt x="2752944" y="0"/>
                    <a:pt x="2794209" y="0"/>
                  </a:cubicBezTo>
                  <a:close/>
                </a:path>
              </a:pathLst>
            </a:custGeom>
            <a:blipFill>
              <a:blip r:embed="rId2"/>
              <a:stretch>
                <a:fillRect l="-50590" t="0" r="-147" b="0"/>
              </a:stretch>
            </a:blipFill>
          </p:spPr>
        </p:sp>
      </p:grpSp>
      <p:sp>
        <p:nvSpPr>
          <p:cNvPr name="Freeform 4" id="4"/>
          <p:cNvSpPr/>
          <p:nvPr/>
        </p:nvSpPr>
        <p:spPr>
          <a:xfrm flipH="false" flipV="false" rot="0">
            <a:off x="14936786" y="451015"/>
            <a:ext cx="2322514" cy="2348939"/>
          </a:xfrm>
          <a:custGeom>
            <a:avLst/>
            <a:gdLst/>
            <a:ahLst/>
            <a:cxnLst/>
            <a:rect r="r" b="b" t="t" l="l"/>
            <a:pathLst>
              <a:path h="2348939" w="2322514">
                <a:moveTo>
                  <a:pt x="0" y="0"/>
                </a:moveTo>
                <a:lnTo>
                  <a:pt x="2322514" y="0"/>
                </a:lnTo>
                <a:lnTo>
                  <a:pt x="2322514" y="2348940"/>
                </a:lnTo>
                <a:lnTo>
                  <a:pt x="0" y="2348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096163" y="3998409"/>
            <a:ext cx="8404946" cy="2061582"/>
          </a:xfrm>
          <a:prstGeom prst="rect">
            <a:avLst/>
          </a:prstGeom>
        </p:spPr>
        <p:txBody>
          <a:bodyPr anchor="t" rtlCol="false" tIns="0" lIns="0" bIns="0" rIns="0">
            <a:spAutoFit/>
          </a:bodyPr>
          <a:lstStyle/>
          <a:p>
            <a:pPr algn="just">
              <a:lnSpc>
                <a:spcPts val="16897"/>
              </a:lnSpc>
              <a:spcBef>
                <a:spcPct val="0"/>
              </a:spcBef>
            </a:pPr>
            <a:r>
              <a:rPr lang="en-US" b="true" sz="12069">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73238" y="351143"/>
            <a:ext cx="1757587" cy="1777585"/>
          </a:xfrm>
          <a:custGeom>
            <a:avLst/>
            <a:gdLst/>
            <a:ahLst/>
            <a:cxnLst/>
            <a:rect r="r" b="b" t="t" l="l"/>
            <a:pathLst>
              <a:path h="1777585" w="1757587">
                <a:moveTo>
                  <a:pt x="0" y="0"/>
                </a:moveTo>
                <a:lnTo>
                  <a:pt x="1757587" y="0"/>
                </a:lnTo>
                <a:lnTo>
                  <a:pt x="1757587" y="1777585"/>
                </a:lnTo>
                <a:lnTo>
                  <a:pt x="0" y="1777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1816" y="0"/>
            <a:ext cx="2142984" cy="10287000"/>
            <a:chOff x="0" y="0"/>
            <a:chExt cx="564407" cy="2709333"/>
          </a:xfrm>
        </p:grpSpPr>
        <p:sp>
          <p:nvSpPr>
            <p:cNvPr name="Freeform 4" id="4"/>
            <p:cNvSpPr/>
            <p:nvPr/>
          </p:nvSpPr>
          <p:spPr>
            <a:xfrm flipH="false" flipV="false" rot="0">
              <a:off x="0" y="0"/>
              <a:ext cx="564407" cy="2709333"/>
            </a:xfrm>
            <a:custGeom>
              <a:avLst/>
              <a:gdLst/>
              <a:ahLst/>
              <a:cxnLst/>
              <a:rect r="r" b="b" t="t" l="l"/>
              <a:pathLst>
                <a:path h="2709333" w="564407">
                  <a:moveTo>
                    <a:pt x="0" y="0"/>
                  </a:moveTo>
                  <a:lnTo>
                    <a:pt x="564407" y="0"/>
                  </a:lnTo>
                  <a:lnTo>
                    <a:pt x="564407" y="2709333"/>
                  </a:lnTo>
                  <a:lnTo>
                    <a:pt x="0" y="2709333"/>
                  </a:lnTo>
                  <a:close/>
                </a:path>
              </a:pathLst>
            </a:custGeom>
            <a:solidFill>
              <a:srgbClr val="145E7F"/>
            </a:solidFill>
          </p:spPr>
        </p:sp>
        <p:sp>
          <p:nvSpPr>
            <p:cNvPr name="TextBox 5" id="5"/>
            <p:cNvSpPr txBox="true"/>
            <p:nvPr/>
          </p:nvSpPr>
          <p:spPr>
            <a:xfrm>
              <a:off x="0" y="-38100"/>
              <a:ext cx="564407"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477" y="4149488"/>
            <a:ext cx="3694677" cy="4285789"/>
            <a:chOff x="0" y="0"/>
            <a:chExt cx="572402" cy="663981"/>
          </a:xfrm>
        </p:grpSpPr>
        <p:sp>
          <p:nvSpPr>
            <p:cNvPr name="Freeform 7" id="7"/>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4"/>
              <a:stretch>
                <a:fillRect l="-2725" t="-18457" r="-2725" b="-18457"/>
              </a:stretch>
            </a:blipFill>
          </p:spPr>
        </p:sp>
      </p:grpSp>
      <p:grpSp>
        <p:nvGrpSpPr>
          <p:cNvPr name="Group 8" id="8"/>
          <p:cNvGrpSpPr/>
          <p:nvPr/>
        </p:nvGrpSpPr>
        <p:grpSpPr>
          <a:xfrm rot="0">
            <a:off x="1971816" y="1851723"/>
            <a:ext cx="3694677" cy="4285789"/>
            <a:chOff x="0" y="0"/>
            <a:chExt cx="572402" cy="663981"/>
          </a:xfrm>
        </p:grpSpPr>
        <p:sp>
          <p:nvSpPr>
            <p:cNvPr name="Freeform 9" id="9"/>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5"/>
              <a:stretch>
                <a:fillRect l="-41626" t="-859" r="-74761" b="-24087"/>
              </a:stretch>
            </a:blipFill>
          </p:spPr>
        </p:sp>
      </p:grpSp>
      <p:sp>
        <p:nvSpPr>
          <p:cNvPr name="TextBox 10" id="10"/>
          <p:cNvSpPr txBox="true"/>
          <p:nvPr/>
        </p:nvSpPr>
        <p:spPr>
          <a:xfrm rot="0">
            <a:off x="6434957" y="1746948"/>
            <a:ext cx="9951432" cy="1009650"/>
          </a:xfrm>
          <a:prstGeom prst="rect">
            <a:avLst/>
          </a:prstGeom>
        </p:spPr>
        <p:txBody>
          <a:bodyPr anchor="t" rtlCol="false" tIns="0" lIns="0" bIns="0" rIns="0">
            <a:spAutoFit/>
          </a:bodyPr>
          <a:lstStyle/>
          <a:p>
            <a:pPr algn="l">
              <a:lnSpc>
                <a:spcPts val="8399"/>
              </a:lnSpc>
              <a:spcBef>
                <a:spcPct val="0"/>
              </a:spcBef>
            </a:pPr>
            <a:r>
              <a:rPr lang="en-US" sz="5999" b="true">
                <a:solidFill>
                  <a:srgbClr val="145E7F"/>
                </a:solidFill>
                <a:latin typeface="Canva Sans Bold"/>
                <a:ea typeface="Canva Sans Bold"/>
                <a:cs typeface="Canva Sans Bold"/>
                <a:sym typeface="Canva Sans Bold"/>
              </a:rPr>
              <a:t>Problem Statement</a:t>
            </a:r>
          </a:p>
        </p:txBody>
      </p:sp>
      <p:sp>
        <p:nvSpPr>
          <p:cNvPr name="TextBox 11" id="11"/>
          <p:cNvSpPr txBox="true"/>
          <p:nvPr/>
        </p:nvSpPr>
        <p:spPr>
          <a:xfrm rot="0">
            <a:off x="6434957" y="4586287"/>
            <a:ext cx="9951432" cy="1009650"/>
          </a:xfrm>
          <a:prstGeom prst="rect">
            <a:avLst/>
          </a:prstGeom>
        </p:spPr>
        <p:txBody>
          <a:bodyPr anchor="t" rtlCol="false" tIns="0" lIns="0" bIns="0" rIns="0">
            <a:spAutoFit/>
          </a:bodyPr>
          <a:lstStyle/>
          <a:p>
            <a:pPr algn="l">
              <a:lnSpc>
                <a:spcPts val="8399"/>
              </a:lnSpc>
              <a:spcBef>
                <a:spcPct val="0"/>
              </a:spcBef>
            </a:pPr>
            <a:r>
              <a:rPr lang="en-US" sz="5999" b="true">
                <a:solidFill>
                  <a:srgbClr val="145E7F"/>
                </a:solidFill>
                <a:latin typeface="Canva Sans Bold"/>
                <a:ea typeface="Canva Sans Bold"/>
                <a:cs typeface="Canva Sans Bold"/>
                <a:sym typeface="Canva Sans Bold"/>
              </a:rPr>
              <a:t>Goal</a:t>
            </a:r>
          </a:p>
        </p:txBody>
      </p:sp>
      <p:sp>
        <p:nvSpPr>
          <p:cNvPr name="TextBox 12" id="12"/>
          <p:cNvSpPr txBox="true"/>
          <p:nvPr/>
        </p:nvSpPr>
        <p:spPr>
          <a:xfrm rot="0">
            <a:off x="6434957" y="3179277"/>
            <a:ext cx="9951432" cy="815340"/>
          </a:xfrm>
          <a:prstGeom prst="rect">
            <a:avLst/>
          </a:prstGeom>
        </p:spPr>
        <p:txBody>
          <a:bodyPr anchor="t" rtlCol="false" tIns="0" lIns="0" bIns="0" rIns="0">
            <a:spAutoFit/>
          </a:bodyPr>
          <a:lstStyle/>
          <a:p>
            <a:pPr algn="just">
              <a:lnSpc>
                <a:spcPts val="3359"/>
              </a:lnSpc>
            </a:pPr>
            <a:r>
              <a:rPr lang="en-US" sz="2400" b="true">
                <a:solidFill>
                  <a:srgbClr val="145E7F"/>
                </a:solidFill>
                <a:latin typeface="Canva Sans Bold"/>
                <a:ea typeface="Canva Sans Bold"/>
                <a:cs typeface="Canva Sans Bold"/>
                <a:sym typeface="Canva Sans Bold"/>
              </a:rPr>
              <a:t>To analyse past hand injuries in the manufacturing sector , and come up with preventive measures for health safety .</a:t>
            </a:r>
          </a:p>
        </p:txBody>
      </p:sp>
      <p:sp>
        <p:nvSpPr>
          <p:cNvPr name="TextBox 13" id="13"/>
          <p:cNvSpPr txBox="true"/>
          <p:nvPr/>
        </p:nvSpPr>
        <p:spPr>
          <a:xfrm rot="0">
            <a:off x="6584587" y="5865663"/>
            <a:ext cx="9951432" cy="1653540"/>
          </a:xfrm>
          <a:prstGeom prst="rect">
            <a:avLst/>
          </a:prstGeom>
        </p:spPr>
        <p:txBody>
          <a:bodyPr anchor="t" rtlCol="false" tIns="0" lIns="0" bIns="0" rIns="0">
            <a:spAutoFit/>
          </a:bodyPr>
          <a:lstStyle/>
          <a:p>
            <a:pPr algn="just">
              <a:lnSpc>
                <a:spcPts val="3359"/>
              </a:lnSpc>
            </a:pPr>
            <a:r>
              <a:rPr lang="en-US" sz="2400" b="true">
                <a:solidFill>
                  <a:srgbClr val="145E7F"/>
                </a:solidFill>
                <a:latin typeface="Canva Sans Bold"/>
                <a:ea typeface="Canva Sans Bold"/>
                <a:cs typeface="Canva Sans Bold"/>
                <a:sym typeface="Canva Sans Bold"/>
              </a:rPr>
              <a:t>•Analyze historical workplace incident data</a:t>
            </a:r>
          </a:p>
          <a:p>
            <a:pPr algn="just">
              <a:lnSpc>
                <a:spcPts val="3359"/>
              </a:lnSpc>
            </a:pPr>
            <a:r>
              <a:rPr lang="en-US" sz="2400" b="true">
                <a:solidFill>
                  <a:srgbClr val="145E7F"/>
                </a:solidFill>
                <a:latin typeface="Canva Sans Bold"/>
                <a:ea typeface="Canva Sans Bold"/>
                <a:cs typeface="Canva Sans Bold"/>
                <a:sym typeface="Canva Sans Bold"/>
              </a:rPr>
              <a:t>•Identify patterns and risk factors</a:t>
            </a:r>
          </a:p>
          <a:p>
            <a:pPr algn="just">
              <a:lnSpc>
                <a:spcPts val="3359"/>
              </a:lnSpc>
            </a:pPr>
            <a:r>
              <a:rPr lang="en-US" sz="2400" b="true">
                <a:solidFill>
                  <a:srgbClr val="145E7F"/>
                </a:solidFill>
                <a:latin typeface="Canva Sans Bold"/>
                <a:ea typeface="Canva Sans Bold"/>
                <a:cs typeface="Canva Sans Bold"/>
                <a:sym typeface="Canva Sans Bold"/>
              </a:rPr>
              <a:t>• Suggest preventive measures for employee safety </a:t>
            </a:r>
          </a:p>
          <a:p>
            <a:pPr algn="just">
              <a:lnSpc>
                <a:spcPts val="33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73238" y="351143"/>
            <a:ext cx="1757587" cy="1777585"/>
          </a:xfrm>
          <a:custGeom>
            <a:avLst/>
            <a:gdLst/>
            <a:ahLst/>
            <a:cxnLst/>
            <a:rect r="r" b="b" t="t" l="l"/>
            <a:pathLst>
              <a:path h="1777585" w="1757587">
                <a:moveTo>
                  <a:pt x="0" y="0"/>
                </a:moveTo>
                <a:lnTo>
                  <a:pt x="1757587" y="0"/>
                </a:lnTo>
                <a:lnTo>
                  <a:pt x="1757587" y="1777585"/>
                </a:lnTo>
                <a:lnTo>
                  <a:pt x="0" y="1777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1816" y="0"/>
            <a:ext cx="2142984" cy="10287000"/>
            <a:chOff x="0" y="0"/>
            <a:chExt cx="564407" cy="2709333"/>
          </a:xfrm>
        </p:grpSpPr>
        <p:sp>
          <p:nvSpPr>
            <p:cNvPr name="Freeform 4" id="4"/>
            <p:cNvSpPr/>
            <p:nvPr/>
          </p:nvSpPr>
          <p:spPr>
            <a:xfrm flipH="false" flipV="false" rot="0">
              <a:off x="0" y="0"/>
              <a:ext cx="564407" cy="2709333"/>
            </a:xfrm>
            <a:custGeom>
              <a:avLst/>
              <a:gdLst/>
              <a:ahLst/>
              <a:cxnLst/>
              <a:rect r="r" b="b" t="t" l="l"/>
              <a:pathLst>
                <a:path h="2709333" w="564407">
                  <a:moveTo>
                    <a:pt x="0" y="0"/>
                  </a:moveTo>
                  <a:lnTo>
                    <a:pt x="564407" y="0"/>
                  </a:lnTo>
                  <a:lnTo>
                    <a:pt x="564407" y="2709333"/>
                  </a:lnTo>
                  <a:lnTo>
                    <a:pt x="0" y="2709333"/>
                  </a:lnTo>
                  <a:close/>
                </a:path>
              </a:pathLst>
            </a:custGeom>
            <a:solidFill>
              <a:srgbClr val="145E7F"/>
            </a:solidFill>
          </p:spPr>
        </p:sp>
        <p:sp>
          <p:nvSpPr>
            <p:cNvPr name="TextBox 5" id="5"/>
            <p:cNvSpPr txBox="true"/>
            <p:nvPr/>
          </p:nvSpPr>
          <p:spPr>
            <a:xfrm>
              <a:off x="0" y="-38100"/>
              <a:ext cx="564407"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477" y="4149488"/>
            <a:ext cx="3694677" cy="4285789"/>
            <a:chOff x="0" y="0"/>
            <a:chExt cx="572402" cy="663981"/>
          </a:xfrm>
        </p:grpSpPr>
        <p:sp>
          <p:nvSpPr>
            <p:cNvPr name="Freeform 7" id="7"/>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4"/>
              <a:stretch>
                <a:fillRect l="-2725" t="-18457" r="-2725" b="-18457"/>
              </a:stretch>
            </a:blipFill>
          </p:spPr>
        </p:sp>
      </p:grpSp>
      <p:grpSp>
        <p:nvGrpSpPr>
          <p:cNvPr name="Group 8" id="8"/>
          <p:cNvGrpSpPr/>
          <p:nvPr/>
        </p:nvGrpSpPr>
        <p:grpSpPr>
          <a:xfrm rot="0">
            <a:off x="1971816" y="1851723"/>
            <a:ext cx="3694677" cy="4285789"/>
            <a:chOff x="0" y="0"/>
            <a:chExt cx="572402" cy="663981"/>
          </a:xfrm>
        </p:grpSpPr>
        <p:sp>
          <p:nvSpPr>
            <p:cNvPr name="Freeform 9" id="9"/>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5"/>
              <a:stretch>
                <a:fillRect l="-41626" t="-859" r="-74761" b="-24087"/>
              </a:stretch>
            </a:blipFill>
          </p:spPr>
        </p:sp>
      </p:grpSp>
      <p:sp>
        <p:nvSpPr>
          <p:cNvPr name="TextBox 10" id="10"/>
          <p:cNvSpPr txBox="true"/>
          <p:nvPr/>
        </p:nvSpPr>
        <p:spPr>
          <a:xfrm rot="0">
            <a:off x="5994149" y="699827"/>
            <a:ext cx="9951432" cy="1694814"/>
          </a:xfrm>
          <a:prstGeom prst="rect">
            <a:avLst/>
          </a:prstGeom>
        </p:spPr>
        <p:txBody>
          <a:bodyPr anchor="t" rtlCol="false" tIns="0" lIns="0" bIns="0" rIns="0">
            <a:spAutoFit/>
          </a:bodyPr>
          <a:lstStyle/>
          <a:p>
            <a:pPr algn="l">
              <a:lnSpc>
                <a:spcPts val="6860"/>
              </a:lnSpc>
              <a:spcBef>
                <a:spcPct val="0"/>
              </a:spcBef>
            </a:pPr>
            <a:r>
              <a:rPr lang="en-US" sz="4900" b="true">
                <a:solidFill>
                  <a:srgbClr val="145E7F"/>
                </a:solidFill>
                <a:latin typeface="Canva Sans Bold"/>
                <a:ea typeface="Canva Sans Bold"/>
                <a:cs typeface="Canva Sans Bold"/>
                <a:sym typeface="Canva Sans Bold"/>
              </a:rPr>
              <a:t>OSHA- Occupational Safety and Health Administration</a:t>
            </a:r>
          </a:p>
        </p:txBody>
      </p:sp>
      <p:sp>
        <p:nvSpPr>
          <p:cNvPr name="TextBox 11" id="11"/>
          <p:cNvSpPr txBox="true"/>
          <p:nvPr/>
        </p:nvSpPr>
        <p:spPr>
          <a:xfrm rot="0">
            <a:off x="5994149" y="3141513"/>
            <a:ext cx="11157882" cy="458724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Workplace Safety- </a:t>
            </a:r>
            <a:r>
              <a:rPr lang="en-US" sz="2400">
                <a:solidFill>
                  <a:srgbClr val="145E7F"/>
                </a:solidFill>
                <a:latin typeface="Canva Sans"/>
                <a:ea typeface="Canva Sans"/>
                <a:cs typeface="Canva Sans"/>
                <a:sym typeface="Canva Sans"/>
              </a:rPr>
              <a:t>Sets standards for </a:t>
            </a:r>
            <a:r>
              <a:rPr lang="en-US" sz="2400">
                <a:solidFill>
                  <a:srgbClr val="145E7F"/>
                </a:solidFill>
                <a:latin typeface="Canva Sans"/>
                <a:ea typeface="Canva Sans"/>
                <a:cs typeface="Canva Sans"/>
                <a:sym typeface="Canva Sans"/>
              </a:rPr>
              <a:t>industries like manufacturing, construction, healthcare</a:t>
            </a:r>
          </a:p>
          <a:p>
            <a:pPr algn="just"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Inspections &amp; Citations</a:t>
            </a:r>
            <a:r>
              <a:rPr lang="en-US" sz="2400">
                <a:solidFill>
                  <a:srgbClr val="145E7F"/>
                </a:solidFill>
                <a:latin typeface="Canva Sans"/>
                <a:ea typeface="Canva Sans"/>
                <a:cs typeface="Canva Sans"/>
                <a:sym typeface="Canva Sans"/>
              </a:rPr>
              <a:t>- Conducts inspections and issues penalties for unsafe conditions</a:t>
            </a:r>
          </a:p>
          <a:p>
            <a:pPr algn="just"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Recordkeeping- </a:t>
            </a:r>
            <a:r>
              <a:rPr lang="en-US" sz="2400">
                <a:solidFill>
                  <a:srgbClr val="145E7F"/>
                </a:solidFill>
                <a:latin typeface="Canva Sans"/>
                <a:ea typeface="Canva Sans"/>
                <a:cs typeface="Canva Sans"/>
                <a:sym typeface="Canva Sans"/>
              </a:rPr>
              <a:t>Requires employers to log injuries, illnesses, and fatalities</a:t>
            </a:r>
          </a:p>
          <a:p>
            <a:pPr algn="l"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Reporting-</a:t>
            </a:r>
            <a:r>
              <a:rPr lang="en-US" sz="2400">
                <a:solidFill>
                  <a:srgbClr val="145E7F"/>
                </a:solidFill>
                <a:latin typeface="Canva Sans"/>
                <a:ea typeface="Canva Sans"/>
                <a:cs typeface="Canva Sans"/>
                <a:sym typeface="Canva Sans"/>
              </a:rPr>
              <a:t> Mandates reporting of severe injuries (</a:t>
            </a:r>
            <a:r>
              <a:rPr lang="en-US" b="true" sz="2400">
                <a:solidFill>
                  <a:srgbClr val="145E7F"/>
                </a:solidFill>
                <a:latin typeface="Canva Sans Bold"/>
                <a:ea typeface="Canva Sans Bold"/>
                <a:cs typeface="Canva Sans Bold"/>
                <a:sym typeface="Canva Sans Bold"/>
              </a:rPr>
              <a:t>hospitalization</a:t>
            </a:r>
            <a:r>
              <a:rPr lang="en-US" sz="2400">
                <a:solidFill>
                  <a:srgbClr val="145E7F"/>
                </a:solidFill>
                <a:latin typeface="Canva Sans"/>
                <a:ea typeface="Canva Sans"/>
                <a:cs typeface="Canva Sans"/>
                <a:sym typeface="Canva Sans"/>
              </a:rPr>
              <a:t>, </a:t>
            </a:r>
            <a:r>
              <a:rPr lang="en-US" b="true" sz="2400">
                <a:solidFill>
                  <a:srgbClr val="145E7F"/>
                </a:solidFill>
                <a:latin typeface="Canva Sans Bold"/>
                <a:ea typeface="Canva Sans Bold"/>
                <a:cs typeface="Canva Sans Bold"/>
                <a:sym typeface="Canva Sans Bold"/>
              </a:rPr>
              <a:t>amputation</a:t>
            </a:r>
            <a:r>
              <a:rPr lang="en-US" sz="2400">
                <a:solidFill>
                  <a:srgbClr val="145E7F"/>
                </a:solidFill>
                <a:latin typeface="Canva Sans"/>
                <a:ea typeface="Canva Sans"/>
                <a:cs typeface="Canva Sans"/>
                <a:sym typeface="Canva Sans"/>
              </a:rPr>
              <a:t>, </a:t>
            </a:r>
            <a:r>
              <a:rPr lang="en-US" b="true" sz="2400">
                <a:solidFill>
                  <a:srgbClr val="145E7F"/>
                </a:solidFill>
                <a:latin typeface="Canva Sans Bold"/>
                <a:ea typeface="Canva Sans Bold"/>
                <a:cs typeface="Canva Sans Bold"/>
                <a:sym typeface="Canva Sans Bold"/>
              </a:rPr>
              <a:t>death</a:t>
            </a:r>
            <a:r>
              <a:rPr lang="en-US" sz="2400">
                <a:solidFill>
                  <a:srgbClr val="145E7F"/>
                </a:solidFill>
                <a:latin typeface="Canva Sans"/>
                <a:ea typeface="Canva Sans"/>
                <a:cs typeface="Canva Sans"/>
                <a:sym typeface="Canva Sans"/>
              </a:rPr>
              <a:t>)</a:t>
            </a:r>
          </a:p>
          <a:p>
            <a:pPr algn="just"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Training-</a:t>
            </a:r>
            <a:r>
              <a:rPr lang="en-US" sz="2400">
                <a:solidFill>
                  <a:srgbClr val="145E7F"/>
                </a:solidFill>
                <a:latin typeface="Canva Sans"/>
                <a:ea typeface="Canva Sans"/>
                <a:cs typeface="Canva Sans"/>
                <a:sym typeface="Canva Sans"/>
              </a:rPr>
              <a:t>Offers training and certification programs (OSHA 10, OSHA 30)</a:t>
            </a:r>
          </a:p>
          <a:p>
            <a:pPr algn="just" marL="518160" indent="-259080" lvl="1">
              <a:lnSpc>
                <a:spcPts val="3359"/>
              </a:lnSpc>
              <a:buFont typeface="Arial"/>
              <a:buChar char="•"/>
            </a:pPr>
            <a:r>
              <a:rPr lang="en-US" b="true" sz="2400">
                <a:solidFill>
                  <a:srgbClr val="145E7F"/>
                </a:solidFill>
                <a:latin typeface="Canva Sans Bold"/>
                <a:ea typeface="Canva Sans Bold"/>
                <a:cs typeface="Canva Sans Bold"/>
                <a:sym typeface="Canva Sans Bold"/>
              </a:rPr>
              <a:t>Support-</a:t>
            </a:r>
            <a:r>
              <a:rPr lang="en-US" sz="2400">
                <a:solidFill>
                  <a:srgbClr val="145E7F"/>
                </a:solidFill>
                <a:latin typeface="Canva Sans"/>
                <a:ea typeface="Canva Sans"/>
                <a:cs typeface="Canva Sans"/>
                <a:sym typeface="Canva Sans"/>
              </a:rPr>
              <a:t>Provides compliance assistance and resources for employers and workers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73238" y="351143"/>
            <a:ext cx="1757587" cy="1777585"/>
          </a:xfrm>
          <a:custGeom>
            <a:avLst/>
            <a:gdLst/>
            <a:ahLst/>
            <a:cxnLst/>
            <a:rect r="r" b="b" t="t" l="l"/>
            <a:pathLst>
              <a:path h="1777585" w="1757587">
                <a:moveTo>
                  <a:pt x="0" y="0"/>
                </a:moveTo>
                <a:lnTo>
                  <a:pt x="1757587" y="0"/>
                </a:lnTo>
                <a:lnTo>
                  <a:pt x="1757587" y="1777585"/>
                </a:lnTo>
                <a:lnTo>
                  <a:pt x="0" y="1777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1816" y="0"/>
            <a:ext cx="2142984" cy="10287000"/>
            <a:chOff x="0" y="0"/>
            <a:chExt cx="564407" cy="2709333"/>
          </a:xfrm>
        </p:grpSpPr>
        <p:sp>
          <p:nvSpPr>
            <p:cNvPr name="Freeform 4" id="4"/>
            <p:cNvSpPr/>
            <p:nvPr/>
          </p:nvSpPr>
          <p:spPr>
            <a:xfrm flipH="false" flipV="false" rot="0">
              <a:off x="0" y="0"/>
              <a:ext cx="564407" cy="2709333"/>
            </a:xfrm>
            <a:custGeom>
              <a:avLst/>
              <a:gdLst/>
              <a:ahLst/>
              <a:cxnLst/>
              <a:rect r="r" b="b" t="t" l="l"/>
              <a:pathLst>
                <a:path h="2709333" w="564407">
                  <a:moveTo>
                    <a:pt x="0" y="0"/>
                  </a:moveTo>
                  <a:lnTo>
                    <a:pt x="564407" y="0"/>
                  </a:lnTo>
                  <a:lnTo>
                    <a:pt x="564407" y="2709333"/>
                  </a:lnTo>
                  <a:lnTo>
                    <a:pt x="0" y="2709333"/>
                  </a:lnTo>
                  <a:close/>
                </a:path>
              </a:pathLst>
            </a:custGeom>
            <a:solidFill>
              <a:srgbClr val="145E7F"/>
            </a:solidFill>
          </p:spPr>
        </p:sp>
        <p:sp>
          <p:nvSpPr>
            <p:cNvPr name="TextBox 5" id="5"/>
            <p:cNvSpPr txBox="true"/>
            <p:nvPr/>
          </p:nvSpPr>
          <p:spPr>
            <a:xfrm>
              <a:off x="0" y="-38100"/>
              <a:ext cx="564407"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477" y="4149488"/>
            <a:ext cx="3694677" cy="4285789"/>
            <a:chOff x="0" y="0"/>
            <a:chExt cx="572402" cy="663981"/>
          </a:xfrm>
        </p:grpSpPr>
        <p:sp>
          <p:nvSpPr>
            <p:cNvPr name="Freeform 7" id="7"/>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4"/>
              <a:stretch>
                <a:fillRect l="-2725" t="-18457" r="-2725" b="-18457"/>
              </a:stretch>
            </a:blipFill>
          </p:spPr>
        </p:sp>
      </p:grpSp>
      <p:grpSp>
        <p:nvGrpSpPr>
          <p:cNvPr name="Group 8" id="8"/>
          <p:cNvGrpSpPr/>
          <p:nvPr/>
        </p:nvGrpSpPr>
        <p:grpSpPr>
          <a:xfrm rot="0">
            <a:off x="1971816" y="1851723"/>
            <a:ext cx="3694677" cy="4285789"/>
            <a:chOff x="0" y="0"/>
            <a:chExt cx="572402" cy="663981"/>
          </a:xfrm>
        </p:grpSpPr>
        <p:sp>
          <p:nvSpPr>
            <p:cNvPr name="Freeform 9" id="9"/>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5"/>
              <a:stretch>
                <a:fillRect l="-41626" t="-859" r="-74761" b="-24087"/>
              </a:stretch>
            </a:blipFill>
          </p:spPr>
        </p:sp>
      </p:grpSp>
      <p:sp>
        <p:nvSpPr>
          <p:cNvPr name="TextBox 10" id="10"/>
          <p:cNvSpPr txBox="true"/>
          <p:nvPr/>
        </p:nvSpPr>
        <p:spPr>
          <a:xfrm rot="0">
            <a:off x="6434957" y="923925"/>
            <a:ext cx="9951432" cy="1009650"/>
          </a:xfrm>
          <a:prstGeom prst="rect">
            <a:avLst/>
          </a:prstGeom>
        </p:spPr>
        <p:txBody>
          <a:bodyPr anchor="t" rtlCol="false" tIns="0" lIns="0" bIns="0" rIns="0">
            <a:spAutoFit/>
          </a:bodyPr>
          <a:lstStyle/>
          <a:p>
            <a:pPr algn="l">
              <a:lnSpc>
                <a:spcPts val="8399"/>
              </a:lnSpc>
              <a:spcBef>
                <a:spcPct val="0"/>
              </a:spcBef>
            </a:pPr>
            <a:r>
              <a:rPr lang="en-US" sz="5999" b="true">
                <a:solidFill>
                  <a:srgbClr val="145E7F"/>
                </a:solidFill>
                <a:latin typeface="Canva Sans Bold"/>
                <a:ea typeface="Canva Sans Bold"/>
                <a:cs typeface="Canva Sans Bold"/>
                <a:sym typeface="Canva Sans Bold"/>
              </a:rPr>
              <a:t>Methodology</a:t>
            </a:r>
          </a:p>
        </p:txBody>
      </p:sp>
      <p:sp>
        <p:nvSpPr>
          <p:cNvPr name="TextBox 11" id="11"/>
          <p:cNvSpPr txBox="true"/>
          <p:nvPr/>
        </p:nvSpPr>
        <p:spPr>
          <a:xfrm rot="0">
            <a:off x="6434957" y="2628207"/>
            <a:ext cx="10680877" cy="3909696"/>
          </a:xfrm>
          <a:prstGeom prst="rect">
            <a:avLst/>
          </a:prstGeom>
        </p:spPr>
        <p:txBody>
          <a:bodyPr anchor="t" rtlCol="false" tIns="0" lIns="0" bIns="0" rIns="0">
            <a:spAutoFit/>
          </a:bodyPr>
          <a:lstStyle/>
          <a:p>
            <a:pPr algn="l" marL="690876" indent="-345438" lvl="1">
              <a:lnSpc>
                <a:spcPts val="4479"/>
              </a:lnSpc>
              <a:buAutoNum type="arabicPeriod" startAt="1"/>
            </a:pPr>
            <a:r>
              <a:rPr lang="en-US" b="true" sz="3199">
                <a:solidFill>
                  <a:srgbClr val="145E7F"/>
                </a:solidFill>
                <a:latin typeface="Canva Sans Bold"/>
                <a:ea typeface="Canva Sans Bold"/>
                <a:cs typeface="Canva Sans Bold"/>
                <a:sym typeface="Canva Sans Bold"/>
              </a:rPr>
              <a:t>Preprocessed and Filtered dataset to </a:t>
            </a:r>
            <a:r>
              <a:rPr lang="en-US" b="true" sz="3199">
                <a:solidFill>
                  <a:srgbClr val="4E7B59"/>
                </a:solidFill>
                <a:latin typeface="Canva Sans Bold"/>
                <a:ea typeface="Canva Sans Bold"/>
                <a:cs typeface="Canva Sans Bold"/>
                <a:sym typeface="Canva Sans Bold"/>
              </a:rPr>
              <a:t>manufacturing sector + hand injuries</a:t>
            </a:r>
          </a:p>
          <a:p>
            <a:pPr algn="just" marL="690876" indent="-345438" lvl="1">
              <a:lnSpc>
                <a:spcPts val="4479"/>
              </a:lnSpc>
              <a:buAutoNum type="arabicPeriod" startAt="1"/>
            </a:pPr>
            <a:r>
              <a:rPr lang="en-US" b="true" sz="3199">
                <a:solidFill>
                  <a:srgbClr val="145E7F"/>
                </a:solidFill>
                <a:latin typeface="Canva Sans Bold"/>
                <a:ea typeface="Canva Sans Bold"/>
                <a:cs typeface="Canva Sans Bold"/>
                <a:sym typeface="Canva Sans Bold"/>
              </a:rPr>
              <a:t>Used NLP techniques in column ‘</a:t>
            </a:r>
            <a:r>
              <a:rPr lang="en-US" b="true" sz="3199">
                <a:solidFill>
                  <a:srgbClr val="145E7F"/>
                </a:solidFill>
                <a:latin typeface="Canva Sans Bold"/>
                <a:ea typeface="Canva Sans Bold"/>
                <a:cs typeface="Canva Sans Bold"/>
                <a:sym typeface="Canva Sans Bold"/>
              </a:rPr>
              <a:t>Final Narrative’</a:t>
            </a:r>
          </a:p>
          <a:p>
            <a:pPr algn="just" marL="1381751" indent="-460584" lvl="2">
              <a:lnSpc>
                <a:spcPts val="4479"/>
              </a:lnSpc>
              <a:buAutoNum type="alphaLcPeriod" startAt="1"/>
            </a:pPr>
            <a:r>
              <a:rPr lang="en-US" b="true" sz="3199">
                <a:solidFill>
                  <a:srgbClr val="145E7F"/>
                </a:solidFill>
                <a:latin typeface="Canva Sans Bold"/>
                <a:ea typeface="Canva Sans Bold"/>
                <a:cs typeface="Canva Sans Bold"/>
                <a:sym typeface="Canva Sans Bold"/>
              </a:rPr>
              <a:t>Phrase extraction</a:t>
            </a:r>
          </a:p>
          <a:p>
            <a:pPr algn="just" marL="1381751" indent="-460584" lvl="2">
              <a:lnSpc>
                <a:spcPts val="4479"/>
              </a:lnSpc>
              <a:buAutoNum type="alphaLcPeriod" startAt="1"/>
            </a:pPr>
            <a:r>
              <a:rPr lang="en-US" b="true" sz="3199">
                <a:solidFill>
                  <a:srgbClr val="145E7F"/>
                </a:solidFill>
                <a:latin typeface="Canva Sans Bold"/>
                <a:ea typeface="Canva Sans Bold"/>
                <a:cs typeface="Canva Sans Bold"/>
                <a:sym typeface="Canva Sans Bold"/>
              </a:rPr>
              <a:t>Keyword analysis</a:t>
            </a:r>
          </a:p>
          <a:p>
            <a:pPr algn="just" marL="690876" indent="-345438" lvl="1">
              <a:lnSpc>
                <a:spcPts val="4479"/>
              </a:lnSpc>
              <a:buAutoNum type="arabicPeriod" startAt="1"/>
            </a:pPr>
            <a:r>
              <a:rPr lang="en-US" b="true" sz="3199">
                <a:solidFill>
                  <a:srgbClr val="145E7F"/>
                </a:solidFill>
                <a:latin typeface="Canva Sans Bold"/>
                <a:ea typeface="Canva Sans Bold"/>
                <a:cs typeface="Canva Sans Bold"/>
                <a:sym typeface="Canva Sans Bold"/>
              </a:rPr>
              <a:t>Segmented by hospitalization, amputation.</a:t>
            </a:r>
          </a:p>
          <a:p>
            <a:pPr algn="just">
              <a:lnSpc>
                <a:spcPts val="4479"/>
              </a:lnSpc>
            </a:pPr>
          </a:p>
        </p:txBody>
      </p:sp>
      <p:sp>
        <p:nvSpPr>
          <p:cNvPr name="TextBox 12" id="12"/>
          <p:cNvSpPr txBox="true"/>
          <p:nvPr/>
        </p:nvSpPr>
        <p:spPr>
          <a:xfrm rot="0">
            <a:off x="6471154" y="7695982"/>
            <a:ext cx="10680877" cy="1661796"/>
          </a:xfrm>
          <a:prstGeom prst="rect">
            <a:avLst/>
          </a:prstGeom>
        </p:spPr>
        <p:txBody>
          <a:bodyPr anchor="t" rtlCol="false" tIns="0" lIns="0" bIns="0" rIns="0">
            <a:spAutoFit/>
          </a:bodyPr>
          <a:lstStyle/>
          <a:p>
            <a:pPr algn="l" marL="690876" indent="-345438" lvl="1">
              <a:lnSpc>
                <a:spcPts val="4479"/>
              </a:lnSpc>
              <a:buFont typeface="Arial"/>
              <a:buChar char="•"/>
            </a:pPr>
            <a:r>
              <a:rPr lang="en-US" b="true" sz="3199">
                <a:solidFill>
                  <a:srgbClr val="145E7F"/>
                </a:solidFill>
                <a:latin typeface="Canva Sans Bold"/>
                <a:ea typeface="Canva Sans Bold"/>
                <a:cs typeface="Canva Sans Bold"/>
                <a:sym typeface="Canva Sans Bold"/>
              </a:rPr>
              <a:t>Python</a:t>
            </a:r>
          </a:p>
          <a:p>
            <a:pPr algn="l" marL="690876" indent="-345438" lvl="1">
              <a:lnSpc>
                <a:spcPts val="4479"/>
              </a:lnSpc>
              <a:buFont typeface="Arial"/>
              <a:buChar char="•"/>
            </a:pPr>
            <a:r>
              <a:rPr lang="en-US" b="true" sz="3199">
                <a:solidFill>
                  <a:srgbClr val="145E7F"/>
                </a:solidFill>
                <a:latin typeface="Canva Sans Bold"/>
                <a:ea typeface="Canva Sans Bold"/>
                <a:cs typeface="Canva Sans Bold"/>
                <a:sym typeface="Canva Sans Bold"/>
              </a:rPr>
              <a:t>Tableau</a:t>
            </a:r>
          </a:p>
          <a:p>
            <a:pPr algn="l" marL="690876" indent="-345438" lvl="1">
              <a:lnSpc>
                <a:spcPts val="4479"/>
              </a:lnSpc>
              <a:buFont typeface="Arial"/>
              <a:buChar char="•"/>
            </a:pPr>
            <a:r>
              <a:rPr lang="en-US" b="true" sz="3199">
                <a:solidFill>
                  <a:srgbClr val="145E7F"/>
                </a:solidFill>
                <a:latin typeface="Canva Sans Bold"/>
                <a:ea typeface="Canva Sans Bold"/>
                <a:cs typeface="Canva Sans Bold"/>
                <a:sym typeface="Canva Sans Bold"/>
              </a:rPr>
              <a:t>Excel</a:t>
            </a:r>
          </a:p>
        </p:txBody>
      </p:sp>
      <p:sp>
        <p:nvSpPr>
          <p:cNvPr name="TextBox 13" id="13"/>
          <p:cNvSpPr txBox="true"/>
          <p:nvPr/>
        </p:nvSpPr>
        <p:spPr>
          <a:xfrm rot="0">
            <a:off x="6471154" y="6768881"/>
            <a:ext cx="10680877" cy="679451"/>
          </a:xfrm>
          <a:prstGeom prst="rect">
            <a:avLst/>
          </a:prstGeom>
        </p:spPr>
        <p:txBody>
          <a:bodyPr anchor="t" rtlCol="false" tIns="0" lIns="0" bIns="0" rIns="0">
            <a:spAutoFit/>
          </a:bodyPr>
          <a:lstStyle/>
          <a:p>
            <a:pPr algn="l">
              <a:lnSpc>
                <a:spcPts val="5599"/>
              </a:lnSpc>
            </a:pPr>
            <a:r>
              <a:rPr lang="en-US" b="true" sz="3999">
                <a:solidFill>
                  <a:srgbClr val="145E7F"/>
                </a:solidFill>
                <a:latin typeface="Canva Sans Bold"/>
                <a:ea typeface="Canva Sans Bold"/>
                <a:cs typeface="Canva Sans Bold"/>
                <a:sym typeface="Canva Sans Bold"/>
              </a:rPr>
              <a:t>Tools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73238" y="351143"/>
            <a:ext cx="1757587" cy="1777585"/>
          </a:xfrm>
          <a:custGeom>
            <a:avLst/>
            <a:gdLst/>
            <a:ahLst/>
            <a:cxnLst/>
            <a:rect r="r" b="b" t="t" l="l"/>
            <a:pathLst>
              <a:path h="1777585" w="1757587">
                <a:moveTo>
                  <a:pt x="0" y="0"/>
                </a:moveTo>
                <a:lnTo>
                  <a:pt x="1757587" y="0"/>
                </a:lnTo>
                <a:lnTo>
                  <a:pt x="1757587" y="1777585"/>
                </a:lnTo>
                <a:lnTo>
                  <a:pt x="0" y="1777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1816" y="0"/>
            <a:ext cx="2142984" cy="10287000"/>
            <a:chOff x="0" y="0"/>
            <a:chExt cx="564407" cy="2709333"/>
          </a:xfrm>
        </p:grpSpPr>
        <p:sp>
          <p:nvSpPr>
            <p:cNvPr name="Freeform 4" id="4"/>
            <p:cNvSpPr/>
            <p:nvPr/>
          </p:nvSpPr>
          <p:spPr>
            <a:xfrm flipH="false" flipV="false" rot="0">
              <a:off x="0" y="0"/>
              <a:ext cx="564407" cy="2709333"/>
            </a:xfrm>
            <a:custGeom>
              <a:avLst/>
              <a:gdLst/>
              <a:ahLst/>
              <a:cxnLst/>
              <a:rect r="r" b="b" t="t" l="l"/>
              <a:pathLst>
                <a:path h="2709333" w="564407">
                  <a:moveTo>
                    <a:pt x="0" y="0"/>
                  </a:moveTo>
                  <a:lnTo>
                    <a:pt x="564407" y="0"/>
                  </a:lnTo>
                  <a:lnTo>
                    <a:pt x="564407" y="2709333"/>
                  </a:lnTo>
                  <a:lnTo>
                    <a:pt x="0" y="2709333"/>
                  </a:lnTo>
                  <a:close/>
                </a:path>
              </a:pathLst>
            </a:custGeom>
            <a:solidFill>
              <a:srgbClr val="145E7F"/>
            </a:solidFill>
          </p:spPr>
        </p:sp>
        <p:sp>
          <p:nvSpPr>
            <p:cNvPr name="TextBox 5" id="5"/>
            <p:cNvSpPr txBox="true"/>
            <p:nvPr/>
          </p:nvSpPr>
          <p:spPr>
            <a:xfrm>
              <a:off x="0" y="-38100"/>
              <a:ext cx="564407"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477" y="4149488"/>
            <a:ext cx="3694677" cy="4285789"/>
            <a:chOff x="0" y="0"/>
            <a:chExt cx="572402" cy="663981"/>
          </a:xfrm>
        </p:grpSpPr>
        <p:sp>
          <p:nvSpPr>
            <p:cNvPr name="Freeform 7" id="7"/>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4"/>
              <a:stretch>
                <a:fillRect l="-2725" t="-18457" r="-2725" b="-18457"/>
              </a:stretch>
            </a:blipFill>
          </p:spPr>
        </p:sp>
      </p:grpSp>
      <p:grpSp>
        <p:nvGrpSpPr>
          <p:cNvPr name="Group 8" id="8"/>
          <p:cNvGrpSpPr/>
          <p:nvPr/>
        </p:nvGrpSpPr>
        <p:grpSpPr>
          <a:xfrm rot="0">
            <a:off x="1971816" y="1851723"/>
            <a:ext cx="3694677" cy="4285789"/>
            <a:chOff x="0" y="0"/>
            <a:chExt cx="572402" cy="663981"/>
          </a:xfrm>
        </p:grpSpPr>
        <p:sp>
          <p:nvSpPr>
            <p:cNvPr name="Freeform 9" id="9"/>
            <p:cNvSpPr/>
            <p:nvPr/>
          </p:nvSpPr>
          <p:spPr>
            <a:xfrm flipH="false" flipV="false" rot="0">
              <a:off x="11058" y="18243"/>
              <a:ext cx="550287" cy="627495"/>
            </a:xfrm>
            <a:custGeom>
              <a:avLst/>
              <a:gdLst/>
              <a:ahLst/>
              <a:cxnLst/>
              <a:rect r="r" b="b" t="t" l="l"/>
              <a:pathLst>
                <a:path h="627495" w="550287">
                  <a:moveTo>
                    <a:pt x="301139" y="11912"/>
                  </a:moveTo>
                  <a:lnTo>
                    <a:pt x="535349" y="283593"/>
                  </a:lnTo>
                  <a:cubicBezTo>
                    <a:pt x="550287" y="300921"/>
                    <a:pt x="550287" y="326574"/>
                    <a:pt x="535349" y="343902"/>
                  </a:cubicBezTo>
                  <a:lnTo>
                    <a:pt x="301139" y="615583"/>
                  </a:lnTo>
                  <a:cubicBezTo>
                    <a:pt x="294619" y="623146"/>
                    <a:pt x="285128" y="627495"/>
                    <a:pt x="275143" y="627495"/>
                  </a:cubicBezTo>
                  <a:cubicBezTo>
                    <a:pt x="265158" y="627495"/>
                    <a:pt x="255667" y="623146"/>
                    <a:pt x="249147" y="615583"/>
                  </a:cubicBezTo>
                  <a:lnTo>
                    <a:pt x="14938" y="343902"/>
                  </a:lnTo>
                  <a:cubicBezTo>
                    <a:pt x="0" y="326574"/>
                    <a:pt x="0" y="300921"/>
                    <a:pt x="14938" y="283593"/>
                  </a:cubicBezTo>
                  <a:lnTo>
                    <a:pt x="249147" y="11912"/>
                  </a:lnTo>
                  <a:cubicBezTo>
                    <a:pt x="255667" y="4349"/>
                    <a:pt x="265158" y="0"/>
                    <a:pt x="275143" y="0"/>
                  </a:cubicBezTo>
                  <a:cubicBezTo>
                    <a:pt x="285128" y="0"/>
                    <a:pt x="294619" y="4349"/>
                    <a:pt x="301139" y="11912"/>
                  </a:cubicBezTo>
                  <a:close/>
                </a:path>
              </a:pathLst>
            </a:custGeom>
            <a:blipFill>
              <a:blip r:embed="rId5"/>
              <a:stretch>
                <a:fillRect l="-41626" t="-859" r="-74761" b="-24087"/>
              </a:stretch>
            </a:blipFill>
          </p:spPr>
        </p:sp>
      </p:grpSp>
      <p:sp>
        <p:nvSpPr>
          <p:cNvPr name="TextBox 10" id="10"/>
          <p:cNvSpPr txBox="true"/>
          <p:nvPr/>
        </p:nvSpPr>
        <p:spPr>
          <a:xfrm rot="0">
            <a:off x="6434957" y="923925"/>
            <a:ext cx="9951432" cy="1009650"/>
          </a:xfrm>
          <a:prstGeom prst="rect">
            <a:avLst/>
          </a:prstGeom>
        </p:spPr>
        <p:txBody>
          <a:bodyPr anchor="t" rtlCol="false" tIns="0" lIns="0" bIns="0" rIns="0">
            <a:spAutoFit/>
          </a:bodyPr>
          <a:lstStyle/>
          <a:p>
            <a:pPr algn="l">
              <a:lnSpc>
                <a:spcPts val="8399"/>
              </a:lnSpc>
              <a:spcBef>
                <a:spcPct val="0"/>
              </a:spcBef>
            </a:pPr>
            <a:r>
              <a:rPr lang="en-US" sz="5999" b="true">
                <a:solidFill>
                  <a:srgbClr val="145E7F"/>
                </a:solidFill>
                <a:latin typeface="Canva Sans Bold"/>
                <a:ea typeface="Canva Sans Bold"/>
                <a:cs typeface="Canva Sans Bold"/>
                <a:sym typeface="Canva Sans Bold"/>
              </a:rPr>
              <a:t>Data Preprocessing</a:t>
            </a:r>
          </a:p>
        </p:txBody>
      </p:sp>
      <p:sp>
        <p:nvSpPr>
          <p:cNvPr name="TextBox 11" id="11"/>
          <p:cNvSpPr txBox="true"/>
          <p:nvPr/>
        </p:nvSpPr>
        <p:spPr>
          <a:xfrm rot="0">
            <a:off x="6434957" y="3006417"/>
            <a:ext cx="9951432" cy="695959"/>
          </a:xfrm>
          <a:prstGeom prst="rect">
            <a:avLst/>
          </a:prstGeom>
        </p:spPr>
        <p:txBody>
          <a:bodyPr anchor="t" rtlCol="false" tIns="0" lIns="0" bIns="0" rIns="0">
            <a:spAutoFit/>
          </a:bodyPr>
          <a:lstStyle/>
          <a:p>
            <a:pPr algn="l">
              <a:lnSpc>
                <a:spcPts val="5740"/>
              </a:lnSpc>
              <a:spcBef>
                <a:spcPct val="0"/>
              </a:spcBef>
            </a:pPr>
            <a:r>
              <a:rPr lang="en-US" sz="4100" b="true">
                <a:solidFill>
                  <a:srgbClr val="145E7F"/>
                </a:solidFill>
                <a:latin typeface="Canva Sans Bold"/>
                <a:ea typeface="Canva Sans Bold"/>
                <a:cs typeface="Canva Sans Bold"/>
                <a:sym typeface="Canva Sans Bold"/>
              </a:rPr>
              <a:t>Key columns</a:t>
            </a:r>
          </a:p>
        </p:txBody>
      </p:sp>
      <p:sp>
        <p:nvSpPr>
          <p:cNvPr name="TextBox 12" id="12"/>
          <p:cNvSpPr txBox="true"/>
          <p:nvPr/>
        </p:nvSpPr>
        <p:spPr>
          <a:xfrm rot="0">
            <a:off x="6473057" y="3975221"/>
            <a:ext cx="9951432" cy="3329940"/>
          </a:xfrm>
          <a:prstGeom prst="rect">
            <a:avLst/>
          </a:prstGeom>
        </p:spPr>
        <p:txBody>
          <a:bodyPr anchor="t" rtlCol="false" tIns="0" lIns="0" bIns="0" rIns="0">
            <a:spAutoFit/>
          </a:bodyPr>
          <a:lstStyle/>
          <a:p>
            <a:pPr algn="just">
              <a:lnSpc>
                <a:spcPts val="3359"/>
              </a:lnSpc>
            </a:pPr>
            <a:r>
              <a:rPr lang="en-US" sz="2400" b="true">
                <a:solidFill>
                  <a:srgbClr val="145E7F"/>
                </a:solidFill>
                <a:latin typeface="Canva Sans Bold"/>
                <a:ea typeface="Canva Sans Bold"/>
                <a:cs typeface="Canva Sans Bold"/>
                <a:sym typeface="Canva Sans Bold"/>
              </a:rPr>
              <a:t>Final Narrative, </a:t>
            </a:r>
          </a:p>
          <a:p>
            <a:pPr algn="just">
              <a:lnSpc>
                <a:spcPts val="3359"/>
              </a:lnSpc>
            </a:pPr>
            <a:r>
              <a:rPr lang="en-US" sz="2400" b="true">
                <a:solidFill>
                  <a:srgbClr val="145E7F"/>
                </a:solidFill>
                <a:latin typeface="Canva Sans Bold"/>
                <a:ea typeface="Canva Sans Bold"/>
                <a:cs typeface="Canva Sans Bold"/>
                <a:sym typeface="Canva Sans Bold"/>
              </a:rPr>
              <a:t>Part of Body Title, </a:t>
            </a:r>
          </a:p>
          <a:p>
            <a:pPr algn="just">
              <a:lnSpc>
                <a:spcPts val="3359"/>
              </a:lnSpc>
            </a:pPr>
            <a:r>
              <a:rPr lang="en-US" sz="2400" b="true">
                <a:solidFill>
                  <a:srgbClr val="145E7F"/>
                </a:solidFill>
                <a:latin typeface="Canva Sans Bold"/>
                <a:ea typeface="Canva Sans Bold"/>
                <a:cs typeface="Canva Sans Bold"/>
                <a:sym typeface="Canva Sans Bold"/>
              </a:rPr>
              <a:t>SourceTitle, </a:t>
            </a:r>
          </a:p>
          <a:p>
            <a:pPr algn="just">
              <a:lnSpc>
                <a:spcPts val="3359"/>
              </a:lnSpc>
            </a:pPr>
            <a:r>
              <a:rPr lang="en-US" sz="2400" b="true">
                <a:solidFill>
                  <a:srgbClr val="145E7F"/>
                </a:solidFill>
                <a:latin typeface="Canva Sans Bold"/>
                <a:ea typeface="Canva Sans Bold"/>
                <a:cs typeface="Canva Sans Bold"/>
                <a:sym typeface="Canva Sans Bold"/>
              </a:rPr>
              <a:t>EventTitle, </a:t>
            </a:r>
          </a:p>
          <a:p>
            <a:pPr algn="just">
              <a:lnSpc>
                <a:spcPts val="3359"/>
              </a:lnSpc>
            </a:pPr>
            <a:r>
              <a:rPr lang="en-US" sz="2400" b="true">
                <a:solidFill>
                  <a:srgbClr val="145E7F"/>
                </a:solidFill>
                <a:latin typeface="Canva Sans Bold"/>
                <a:ea typeface="Canva Sans Bold"/>
                <a:cs typeface="Canva Sans Bold"/>
                <a:sym typeface="Canva Sans Bold"/>
              </a:rPr>
              <a:t>Amputation, </a:t>
            </a:r>
          </a:p>
          <a:p>
            <a:pPr algn="just">
              <a:lnSpc>
                <a:spcPts val="3359"/>
              </a:lnSpc>
            </a:pPr>
            <a:r>
              <a:rPr lang="en-US" sz="2400" b="true">
                <a:solidFill>
                  <a:srgbClr val="145E7F"/>
                </a:solidFill>
                <a:latin typeface="Canva Sans Bold"/>
                <a:ea typeface="Canva Sans Bold"/>
                <a:cs typeface="Canva Sans Bold"/>
                <a:sym typeface="Canva Sans Bold"/>
              </a:rPr>
              <a:t>Hospitalized, </a:t>
            </a:r>
          </a:p>
          <a:p>
            <a:pPr algn="just">
              <a:lnSpc>
                <a:spcPts val="3359"/>
              </a:lnSpc>
            </a:pPr>
            <a:r>
              <a:rPr lang="en-US" sz="2400" b="true">
                <a:solidFill>
                  <a:srgbClr val="145E7F"/>
                </a:solidFill>
                <a:latin typeface="Canva Sans Bold"/>
                <a:ea typeface="Canva Sans Bold"/>
                <a:cs typeface="Canva Sans Bold"/>
                <a:sym typeface="Canva Sans Bold"/>
              </a:rPr>
              <a:t>Geography</a:t>
            </a:r>
          </a:p>
          <a:p>
            <a:pPr algn="just">
              <a:lnSpc>
                <a:spcPts val="3359"/>
              </a:lnSpc>
            </a:pPr>
            <a:r>
              <a:rPr lang="en-US" sz="2400" b="true">
                <a:solidFill>
                  <a:srgbClr val="145E7F"/>
                </a:solidFill>
                <a:latin typeface="Canva Sans Bold"/>
                <a:ea typeface="Canva Sans Bold"/>
                <a:cs typeface="Canva Sans Bold"/>
                <a:sym typeface="Canva Sans Bold"/>
              </a:rPr>
              <a:t>General Event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261540"/>
            <a:chOff x="0" y="0"/>
            <a:chExt cx="4816593" cy="1122381"/>
          </a:xfrm>
        </p:grpSpPr>
        <p:sp>
          <p:nvSpPr>
            <p:cNvPr name="Freeform 3" id="3"/>
            <p:cNvSpPr/>
            <p:nvPr/>
          </p:nvSpPr>
          <p:spPr>
            <a:xfrm flipH="false" flipV="false" rot="0">
              <a:off x="0" y="0"/>
              <a:ext cx="4816592" cy="1122381"/>
            </a:xfrm>
            <a:custGeom>
              <a:avLst/>
              <a:gdLst/>
              <a:ahLst/>
              <a:cxnLst/>
              <a:rect r="r" b="b" t="t" l="l"/>
              <a:pathLst>
                <a:path h="1122381" w="4816592">
                  <a:moveTo>
                    <a:pt x="0" y="0"/>
                  </a:moveTo>
                  <a:lnTo>
                    <a:pt x="4816592" y="0"/>
                  </a:lnTo>
                  <a:lnTo>
                    <a:pt x="4816592" y="1122381"/>
                  </a:lnTo>
                  <a:lnTo>
                    <a:pt x="0" y="1122381"/>
                  </a:lnTo>
                  <a:close/>
                </a:path>
              </a:pathLst>
            </a:custGeom>
            <a:solidFill>
              <a:srgbClr val="145E7F"/>
            </a:solidFill>
          </p:spPr>
        </p:sp>
        <p:sp>
          <p:nvSpPr>
            <p:cNvPr name="TextBox 4" id="4"/>
            <p:cNvSpPr txBox="true"/>
            <p:nvPr/>
          </p:nvSpPr>
          <p:spPr>
            <a:xfrm>
              <a:off x="0" y="-38100"/>
              <a:ext cx="4816593" cy="11604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68284" y="188450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FFFFFF"/>
                </a:solidFill>
                <a:latin typeface="Canva Sans Bold"/>
                <a:ea typeface="Canva Sans Bold"/>
                <a:cs typeface="Canva Sans Bold"/>
                <a:sym typeface="Canva Sans Bold"/>
              </a:rPr>
              <a:t>Top 3 Insights</a:t>
            </a:r>
          </a:p>
        </p:txBody>
      </p:sp>
      <p:sp>
        <p:nvSpPr>
          <p:cNvPr name="TextBox 7" id="7"/>
          <p:cNvSpPr txBox="true"/>
          <p:nvPr/>
        </p:nvSpPr>
        <p:spPr>
          <a:xfrm rot="0">
            <a:off x="741177" y="4602207"/>
            <a:ext cx="5183459" cy="5346065"/>
          </a:xfrm>
          <a:prstGeom prst="rect">
            <a:avLst/>
          </a:prstGeom>
        </p:spPr>
        <p:txBody>
          <a:bodyPr anchor="t" rtlCol="false" tIns="0" lIns="0" bIns="0" rIns="0">
            <a:spAutoFit/>
          </a:bodyPr>
          <a:lstStyle/>
          <a:p>
            <a:pPr algn="ctr">
              <a:lnSpc>
                <a:spcPts val="3359"/>
              </a:lnSpc>
            </a:pPr>
            <a:r>
              <a:rPr lang="en-US" sz="2400" b="true">
                <a:solidFill>
                  <a:srgbClr val="145E7F"/>
                </a:solidFill>
                <a:latin typeface="Canva Sans Bold"/>
                <a:ea typeface="Canva Sans Bold"/>
                <a:cs typeface="Canva Sans Bold"/>
                <a:sym typeface="Canva Sans Bold"/>
              </a:rPr>
              <a:t>Top phrases in the final narratives, such as </a:t>
            </a:r>
            <a:r>
              <a:rPr lang="en-US" b="true" sz="2400" u="sng">
                <a:solidFill>
                  <a:srgbClr val="4E7B59"/>
                </a:solidFill>
                <a:latin typeface="Canva Sans Bold"/>
                <a:ea typeface="Canva Sans Bold"/>
                <a:cs typeface="Canva Sans Bold"/>
                <a:sym typeface="Canva Sans Bold"/>
              </a:rPr>
              <a:t>'index finger,</a:t>
            </a:r>
            <a:r>
              <a:rPr lang="en-US" b="true" sz="2400" u="sng">
                <a:solidFill>
                  <a:srgbClr val="145E7F"/>
                </a:solidFill>
                <a:latin typeface="Canva Sans Bold"/>
                <a:ea typeface="Canva Sans Bold"/>
                <a:cs typeface="Canva Sans Bold"/>
                <a:sym typeface="Canva Sans Bold"/>
              </a:rPr>
              <a:t>'</a:t>
            </a:r>
            <a:r>
              <a:rPr lang="en-US" b="true" sz="2400" u="sng">
                <a:solidFill>
                  <a:srgbClr val="4E7B59"/>
                </a:solidFill>
                <a:latin typeface="Canva Sans Bold"/>
                <a:ea typeface="Canva Sans Bold"/>
                <a:cs typeface="Canva Sans Bold"/>
                <a:sym typeface="Canva Sans Bold"/>
              </a:rPr>
              <a:t> finger’ , ‘left index’,</a:t>
            </a:r>
            <a:r>
              <a:rPr lang="en-US" sz="2400" b="true">
                <a:solidFill>
                  <a:srgbClr val="145E7F"/>
                </a:solidFill>
                <a:latin typeface="Canva Sans Bold"/>
                <a:ea typeface="Canva Sans Bold"/>
                <a:cs typeface="Canva Sans Bold"/>
                <a:sym typeface="Canva Sans Bold"/>
              </a:rPr>
              <a:t> indicate that most injuries involve fingers and are often caused by </a:t>
            </a:r>
            <a:r>
              <a:rPr lang="en-US" b="true" sz="2400" u="sng">
                <a:solidFill>
                  <a:srgbClr val="4E7B59"/>
                </a:solidFill>
                <a:latin typeface="Canva Sans Bold"/>
                <a:ea typeface="Canva Sans Bold"/>
                <a:cs typeface="Canva Sans Bold"/>
                <a:sym typeface="Canva Sans Bold"/>
              </a:rPr>
              <a:t>machine-related</a:t>
            </a:r>
            <a:r>
              <a:rPr lang="en-US" sz="2400" b="true">
                <a:solidFill>
                  <a:srgbClr val="145E7F"/>
                </a:solidFill>
                <a:latin typeface="Canva Sans Bold"/>
                <a:ea typeface="Canva Sans Bold"/>
                <a:cs typeface="Canva Sans Bold"/>
                <a:sym typeface="Canva Sans Bold"/>
              </a:rPr>
              <a:t> contact, often leading to </a:t>
            </a:r>
          </a:p>
          <a:p>
            <a:pPr algn="ctr">
              <a:lnSpc>
                <a:spcPts val="3359"/>
              </a:lnSpc>
            </a:pPr>
            <a:r>
              <a:rPr lang="en-US" b="true" sz="2400" u="sng">
                <a:solidFill>
                  <a:srgbClr val="4E7B59"/>
                </a:solidFill>
                <a:latin typeface="Canva Sans Bold"/>
                <a:ea typeface="Canva Sans Bold"/>
                <a:cs typeface="Canva Sans Bold"/>
                <a:sym typeface="Canva Sans Bold"/>
              </a:rPr>
              <a:t>amputation.</a:t>
            </a:r>
          </a:p>
          <a:p>
            <a:pPr algn="ctr">
              <a:lnSpc>
                <a:spcPts val="3359"/>
              </a:lnSpc>
            </a:pPr>
          </a:p>
          <a:p>
            <a:pPr algn="ctr">
              <a:lnSpc>
                <a:spcPts val="3359"/>
              </a:lnSpc>
            </a:pPr>
          </a:p>
          <a:p>
            <a:pPr algn="ctr">
              <a:lnSpc>
                <a:spcPts val="3359"/>
              </a:lnSpc>
            </a:pPr>
          </a:p>
          <a:p>
            <a:pPr algn="ctr">
              <a:lnSpc>
                <a:spcPts val="3359"/>
              </a:lnSpc>
            </a:pPr>
          </a:p>
          <a:p>
            <a:pPr algn="just">
              <a:lnSpc>
                <a:spcPts val="3359"/>
              </a:lnSpc>
            </a:pPr>
          </a:p>
          <a:p>
            <a:pPr algn="just">
              <a:lnSpc>
                <a:spcPts val="2660"/>
              </a:lnSpc>
            </a:pPr>
          </a:p>
        </p:txBody>
      </p:sp>
      <p:sp>
        <p:nvSpPr>
          <p:cNvPr name="TextBox 8" id="8"/>
          <p:cNvSpPr txBox="true"/>
          <p:nvPr/>
        </p:nvSpPr>
        <p:spPr>
          <a:xfrm rot="0">
            <a:off x="6552270" y="4602207"/>
            <a:ext cx="5183459" cy="4277995"/>
          </a:xfrm>
          <a:prstGeom prst="rect">
            <a:avLst/>
          </a:prstGeom>
        </p:spPr>
        <p:txBody>
          <a:bodyPr anchor="t" rtlCol="false" tIns="0" lIns="0" bIns="0" rIns="0">
            <a:spAutoFit/>
          </a:bodyPr>
          <a:lstStyle/>
          <a:p>
            <a:pPr algn="ctr">
              <a:lnSpc>
                <a:spcPts val="3079"/>
              </a:lnSpc>
            </a:pPr>
            <a:r>
              <a:rPr lang="en-US" sz="2199" b="true">
                <a:solidFill>
                  <a:srgbClr val="145E7F"/>
                </a:solidFill>
                <a:latin typeface="Canva Sans Bold"/>
                <a:ea typeface="Canva Sans Bold"/>
                <a:cs typeface="Canva Sans Bold"/>
                <a:sym typeface="Canva Sans Bold"/>
              </a:rPr>
              <a:t>More than </a:t>
            </a:r>
            <a:r>
              <a:rPr lang="en-US" b="true" sz="2199" u="sng">
                <a:solidFill>
                  <a:srgbClr val="4E7B59"/>
                </a:solidFill>
                <a:latin typeface="Canva Sans Bold"/>
                <a:ea typeface="Canva Sans Bold"/>
                <a:cs typeface="Canva Sans Bold"/>
                <a:sym typeface="Canva Sans Bold"/>
              </a:rPr>
              <a:t>75%</a:t>
            </a:r>
            <a:r>
              <a:rPr lang="en-US" sz="2199" b="true">
                <a:solidFill>
                  <a:srgbClr val="145E7F"/>
                </a:solidFill>
                <a:latin typeface="Canva Sans Bold"/>
                <a:ea typeface="Canva Sans Bold"/>
                <a:cs typeface="Canva Sans Bold"/>
                <a:sym typeface="Canva Sans Bold"/>
              </a:rPr>
              <a:t> of employees with amputations are not hospitalized,  revealing </a:t>
            </a:r>
            <a:r>
              <a:rPr lang="en-US" sz="2199" b="true">
                <a:solidFill>
                  <a:srgbClr val="4E7B59"/>
                </a:solidFill>
                <a:latin typeface="Canva Sans Bold"/>
                <a:ea typeface="Canva Sans Bold"/>
                <a:cs typeface="Canva Sans Bold"/>
                <a:sym typeface="Canva Sans Bold"/>
              </a:rPr>
              <a:t>a gap between injury severity and hospitalization</a:t>
            </a:r>
            <a:r>
              <a:rPr lang="en-US" sz="2199" b="true">
                <a:solidFill>
                  <a:srgbClr val="145E7F"/>
                </a:solidFill>
                <a:latin typeface="Canva Sans Bold"/>
                <a:ea typeface="Canva Sans Bold"/>
                <a:cs typeface="Canva Sans Bold"/>
                <a:sym typeface="Canva Sans Bold"/>
              </a:rPr>
              <a:t>, likely influenced by </a:t>
            </a:r>
            <a:r>
              <a:rPr lang="en-US" sz="2199" b="true">
                <a:solidFill>
                  <a:srgbClr val="4E7B59"/>
                </a:solidFill>
                <a:latin typeface="Canva Sans Bold"/>
                <a:ea typeface="Canva Sans Bold"/>
                <a:cs typeface="Canva Sans Bold"/>
                <a:sym typeface="Canva Sans Bold"/>
              </a:rPr>
              <a:t>treatment inaccessibility and reporting practices.</a:t>
            </a:r>
          </a:p>
          <a:p>
            <a:pPr algn="ctr">
              <a:lnSpc>
                <a:spcPts val="3079"/>
              </a:lnSpc>
            </a:pPr>
          </a:p>
          <a:p>
            <a:pPr algn="ctr">
              <a:lnSpc>
                <a:spcPts val="3079"/>
              </a:lnSpc>
            </a:pPr>
          </a:p>
          <a:p>
            <a:pPr algn="just">
              <a:lnSpc>
                <a:spcPts val="3079"/>
              </a:lnSpc>
            </a:pPr>
          </a:p>
          <a:p>
            <a:pPr algn="just">
              <a:lnSpc>
                <a:spcPts val="3079"/>
              </a:lnSpc>
            </a:pPr>
          </a:p>
        </p:txBody>
      </p:sp>
      <p:sp>
        <p:nvSpPr>
          <p:cNvPr name="TextBox 9" id="9"/>
          <p:cNvSpPr txBox="true"/>
          <p:nvPr/>
        </p:nvSpPr>
        <p:spPr>
          <a:xfrm rot="0">
            <a:off x="12363363" y="4602207"/>
            <a:ext cx="5183459" cy="1153795"/>
          </a:xfrm>
          <a:prstGeom prst="rect">
            <a:avLst/>
          </a:prstGeom>
        </p:spPr>
        <p:txBody>
          <a:bodyPr anchor="t" rtlCol="false" tIns="0" lIns="0" bIns="0" rIns="0">
            <a:spAutoFit/>
          </a:bodyPr>
          <a:lstStyle/>
          <a:p>
            <a:pPr algn="just">
              <a:lnSpc>
                <a:spcPts val="3080"/>
              </a:lnSpc>
            </a:pPr>
            <a:r>
              <a:rPr lang="en-US" sz="2200" b="true">
                <a:solidFill>
                  <a:srgbClr val="145E7F"/>
                </a:solidFill>
                <a:latin typeface="Canva Sans Bold"/>
                <a:ea typeface="Canva Sans Bold"/>
                <a:cs typeface="Canva Sans Bold"/>
                <a:sym typeface="Canva Sans Bold"/>
              </a:rPr>
              <a:t>Machine-related events like </a:t>
            </a:r>
            <a:r>
              <a:rPr lang="en-US" sz="2200" b="true">
                <a:solidFill>
                  <a:srgbClr val="4E7B59"/>
                </a:solidFill>
                <a:latin typeface="Canva Sans Bold"/>
                <a:ea typeface="Canva Sans Bold"/>
                <a:cs typeface="Canva Sans Bold"/>
                <a:sym typeface="Canva Sans Bold"/>
              </a:rPr>
              <a:t>'caught in equipment'</a:t>
            </a:r>
            <a:r>
              <a:rPr lang="en-US" sz="2200" b="true">
                <a:solidFill>
                  <a:srgbClr val="145E7F"/>
                </a:solidFill>
                <a:latin typeface="Canva Sans Bold"/>
                <a:ea typeface="Canva Sans Bold"/>
                <a:cs typeface="Canva Sans Bold"/>
                <a:sym typeface="Canva Sans Bold"/>
              </a:rPr>
              <a:t> are common causes of hand injuries.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3535024"/>
            <a:ext cx="7954760" cy="4564043"/>
          </a:xfrm>
          <a:custGeom>
            <a:avLst/>
            <a:gdLst/>
            <a:ahLst/>
            <a:cxnLst/>
            <a:rect r="r" b="b" t="t" l="l"/>
            <a:pathLst>
              <a:path h="4564043" w="7954760">
                <a:moveTo>
                  <a:pt x="0" y="0"/>
                </a:moveTo>
                <a:lnTo>
                  <a:pt x="7954760" y="0"/>
                </a:lnTo>
                <a:lnTo>
                  <a:pt x="7954760" y="4564043"/>
                </a:lnTo>
                <a:lnTo>
                  <a:pt x="0" y="4564043"/>
                </a:lnTo>
                <a:lnTo>
                  <a:pt x="0" y="0"/>
                </a:lnTo>
                <a:close/>
              </a:path>
            </a:pathLst>
          </a:custGeom>
          <a:blipFill>
            <a:blip r:embed="rId5"/>
            <a:stretch>
              <a:fillRect l="0" t="0" r="0" b="0"/>
            </a:stretch>
          </a:blipFill>
        </p:spPr>
      </p:sp>
      <p:sp>
        <p:nvSpPr>
          <p:cNvPr name="Freeform 4" id="4"/>
          <p:cNvSpPr/>
          <p:nvPr/>
        </p:nvSpPr>
        <p:spPr>
          <a:xfrm flipH="false" flipV="false" rot="0">
            <a:off x="9278376" y="3535024"/>
            <a:ext cx="8268447" cy="4609659"/>
          </a:xfrm>
          <a:custGeom>
            <a:avLst/>
            <a:gdLst/>
            <a:ahLst/>
            <a:cxnLst/>
            <a:rect r="r" b="b" t="t" l="l"/>
            <a:pathLst>
              <a:path h="4609659" w="8268447">
                <a:moveTo>
                  <a:pt x="0" y="0"/>
                </a:moveTo>
                <a:lnTo>
                  <a:pt x="8268447" y="0"/>
                </a:lnTo>
                <a:lnTo>
                  <a:pt x="8268447" y="4609659"/>
                </a:lnTo>
                <a:lnTo>
                  <a:pt x="0" y="4609659"/>
                </a:lnTo>
                <a:lnTo>
                  <a:pt x="0" y="0"/>
                </a:lnTo>
                <a:close/>
              </a:path>
            </a:pathLst>
          </a:custGeom>
          <a:blipFill>
            <a:blip r:embed="rId6"/>
            <a:stretch>
              <a:fillRect l="0" t="0" r="0" b="0"/>
            </a:stretch>
          </a:blipFill>
        </p:spPr>
      </p:sp>
      <p:sp>
        <p:nvSpPr>
          <p:cNvPr name="TextBox 5" id="5"/>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6" id="6"/>
          <p:cNvSpPr txBox="true"/>
          <p:nvPr/>
        </p:nvSpPr>
        <p:spPr>
          <a:xfrm rot="0">
            <a:off x="1490654" y="2567313"/>
            <a:ext cx="7522443" cy="537844"/>
          </a:xfrm>
          <a:prstGeom prst="rect">
            <a:avLst/>
          </a:prstGeom>
        </p:spPr>
        <p:txBody>
          <a:bodyPr anchor="t" rtlCol="false" tIns="0" lIns="0" bIns="0" rIns="0">
            <a:spAutoFit/>
          </a:bodyPr>
          <a:lstStyle/>
          <a:p>
            <a:pPr algn="l" marL="690885" indent="-345443" lvl="1">
              <a:lnSpc>
                <a:spcPts val="4480"/>
              </a:lnSpc>
              <a:buAutoNum type="arabicPeriod" startAt="1"/>
            </a:pPr>
            <a:r>
              <a:rPr lang="en-US" b="true" sz="3200">
                <a:solidFill>
                  <a:srgbClr val="145E7F"/>
                </a:solidFill>
                <a:latin typeface="Canva Sans Bold"/>
                <a:ea typeface="Canva Sans Bold"/>
                <a:cs typeface="Canva Sans Bold"/>
                <a:sym typeface="Canva Sans Bold"/>
              </a:rPr>
              <a:t>Top Sources Causing Hand Injuries</a:t>
            </a:r>
          </a:p>
        </p:txBody>
      </p:sp>
      <p:sp>
        <p:nvSpPr>
          <p:cNvPr name="TextBox 7" id="7"/>
          <p:cNvSpPr txBox="true"/>
          <p:nvPr/>
        </p:nvSpPr>
        <p:spPr>
          <a:xfrm rot="0">
            <a:off x="10050140" y="2567313"/>
            <a:ext cx="7209160" cy="537844"/>
          </a:xfrm>
          <a:prstGeom prst="rect">
            <a:avLst/>
          </a:prstGeom>
        </p:spPr>
        <p:txBody>
          <a:bodyPr anchor="t" rtlCol="false" tIns="0" lIns="0" bIns="0" rIns="0">
            <a:spAutoFit/>
          </a:bodyPr>
          <a:lstStyle/>
          <a:p>
            <a:pPr algn="ctr">
              <a:lnSpc>
                <a:spcPts val="4480"/>
              </a:lnSpc>
            </a:pPr>
            <a:r>
              <a:rPr lang="en-US" sz="3200" b="true">
                <a:solidFill>
                  <a:srgbClr val="145E7F"/>
                </a:solidFill>
                <a:latin typeface="Canva Sans Bold"/>
                <a:ea typeface="Canva Sans Bold"/>
                <a:cs typeface="Canva Sans Bold"/>
                <a:sym typeface="Canva Sans Bold"/>
              </a:rPr>
              <a:t>Top Events Leading to Hand Injuries: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79854" y="3748128"/>
            <a:ext cx="7664146" cy="4837992"/>
          </a:xfrm>
          <a:custGeom>
            <a:avLst/>
            <a:gdLst/>
            <a:ahLst/>
            <a:cxnLst/>
            <a:rect r="r" b="b" t="t" l="l"/>
            <a:pathLst>
              <a:path h="4837992" w="7664146">
                <a:moveTo>
                  <a:pt x="0" y="0"/>
                </a:moveTo>
                <a:lnTo>
                  <a:pt x="7664146" y="0"/>
                </a:lnTo>
                <a:lnTo>
                  <a:pt x="7664146" y="4837992"/>
                </a:lnTo>
                <a:lnTo>
                  <a:pt x="0" y="4837992"/>
                </a:lnTo>
                <a:lnTo>
                  <a:pt x="0" y="0"/>
                </a:lnTo>
                <a:close/>
              </a:path>
            </a:pathLst>
          </a:custGeom>
          <a:blipFill>
            <a:blip r:embed="rId5"/>
            <a:stretch>
              <a:fillRect l="0" t="0" r="0" b="0"/>
            </a:stretch>
          </a:blipFill>
        </p:spPr>
      </p:sp>
      <p:sp>
        <p:nvSpPr>
          <p:cNvPr name="Freeform 4" id="4"/>
          <p:cNvSpPr/>
          <p:nvPr/>
        </p:nvSpPr>
        <p:spPr>
          <a:xfrm flipH="false" flipV="false" rot="0">
            <a:off x="9425538" y="4061902"/>
            <a:ext cx="7636715" cy="4372019"/>
          </a:xfrm>
          <a:custGeom>
            <a:avLst/>
            <a:gdLst/>
            <a:ahLst/>
            <a:cxnLst/>
            <a:rect r="r" b="b" t="t" l="l"/>
            <a:pathLst>
              <a:path h="4372019" w="7636715">
                <a:moveTo>
                  <a:pt x="0" y="0"/>
                </a:moveTo>
                <a:lnTo>
                  <a:pt x="7636715" y="0"/>
                </a:lnTo>
                <a:lnTo>
                  <a:pt x="7636715" y="4372019"/>
                </a:lnTo>
                <a:lnTo>
                  <a:pt x="0" y="4372019"/>
                </a:lnTo>
                <a:lnTo>
                  <a:pt x="0" y="0"/>
                </a:lnTo>
                <a:close/>
              </a:path>
            </a:pathLst>
          </a:custGeom>
          <a:blipFill>
            <a:blip r:embed="rId6"/>
            <a:stretch>
              <a:fillRect l="0" t="0" r="0" b="0"/>
            </a:stretch>
          </a:blipFill>
        </p:spPr>
      </p:sp>
      <p:sp>
        <p:nvSpPr>
          <p:cNvPr name="TextBox 5" id="5"/>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6" id="6"/>
          <p:cNvSpPr txBox="true"/>
          <p:nvPr/>
        </p:nvSpPr>
        <p:spPr>
          <a:xfrm rot="0">
            <a:off x="1415839" y="2567962"/>
            <a:ext cx="9301758" cy="537844"/>
          </a:xfrm>
          <a:prstGeom prst="rect">
            <a:avLst/>
          </a:prstGeom>
        </p:spPr>
        <p:txBody>
          <a:bodyPr anchor="t" rtlCol="false" tIns="0" lIns="0" bIns="0" rIns="0">
            <a:spAutoFit/>
          </a:bodyPr>
          <a:lstStyle/>
          <a:p>
            <a:pPr algn="l" marL="690885" indent="-345443" lvl="1">
              <a:lnSpc>
                <a:spcPts val="4480"/>
              </a:lnSpc>
              <a:buAutoNum type="arabicPeriod" startAt="1"/>
            </a:pPr>
            <a:r>
              <a:rPr lang="en-US" b="true" sz="3200">
                <a:solidFill>
                  <a:srgbClr val="145E7F"/>
                </a:solidFill>
                <a:latin typeface="Canva Sans Bold"/>
                <a:ea typeface="Canva Sans Bold"/>
                <a:cs typeface="Canva Sans Bold"/>
                <a:sym typeface="Canva Sans Bold"/>
              </a:rPr>
              <a:t>Top cause related to slip and fall contitions </a:t>
            </a:r>
          </a:p>
        </p:txBody>
      </p:sp>
      <p:sp>
        <p:nvSpPr>
          <p:cNvPr name="TextBox 7" id="7"/>
          <p:cNvSpPr txBox="true"/>
          <p:nvPr/>
        </p:nvSpPr>
        <p:spPr>
          <a:xfrm rot="0">
            <a:off x="11538076" y="2567962"/>
            <a:ext cx="4658692" cy="537844"/>
          </a:xfrm>
          <a:prstGeom prst="rect">
            <a:avLst/>
          </a:prstGeom>
        </p:spPr>
        <p:txBody>
          <a:bodyPr anchor="t" rtlCol="false" tIns="0" lIns="0" bIns="0" rIns="0">
            <a:spAutoFit/>
          </a:bodyPr>
          <a:lstStyle/>
          <a:p>
            <a:pPr algn="l" marL="690885" indent="-345443" lvl="1">
              <a:lnSpc>
                <a:spcPts val="4480"/>
              </a:lnSpc>
              <a:buAutoNum type="arabicPeriod" startAt="1"/>
            </a:pPr>
            <a:r>
              <a:rPr lang="en-US" b="true" sz="3200">
                <a:solidFill>
                  <a:srgbClr val="145E7F"/>
                </a:solidFill>
                <a:latin typeface="Canva Sans Bold"/>
                <a:ea typeface="Canva Sans Bold"/>
                <a:cs typeface="Canva Sans Bold"/>
                <a:sym typeface="Canva Sans Bold"/>
              </a:rPr>
              <a:t>Top general events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72120" y="-253057"/>
            <a:ext cx="2474702" cy="2694776"/>
          </a:xfrm>
          <a:custGeom>
            <a:avLst/>
            <a:gdLst/>
            <a:ahLst/>
            <a:cxnLst/>
            <a:rect r="r" b="b" t="t" l="l"/>
            <a:pathLst>
              <a:path h="2694776" w="2474702">
                <a:moveTo>
                  <a:pt x="0" y="0"/>
                </a:moveTo>
                <a:lnTo>
                  <a:pt x="2474703" y="0"/>
                </a:lnTo>
                <a:lnTo>
                  <a:pt x="2474703" y="2694775"/>
                </a:lnTo>
                <a:lnTo>
                  <a:pt x="0" y="2694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2441718"/>
            <a:ext cx="11301259" cy="2286331"/>
          </a:xfrm>
          <a:custGeom>
            <a:avLst/>
            <a:gdLst/>
            <a:ahLst/>
            <a:cxnLst/>
            <a:rect r="r" b="b" t="t" l="l"/>
            <a:pathLst>
              <a:path h="2286331" w="11301259">
                <a:moveTo>
                  <a:pt x="0" y="0"/>
                </a:moveTo>
                <a:lnTo>
                  <a:pt x="11301259" y="0"/>
                </a:lnTo>
                <a:lnTo>
                  <a:pt x="11301259" y="2286331"/>
                </a:lnTo>
                <a:lnTo>
                  <a:pt x="0" y="2286331"/>
                </a:lnTo>
                <a:lnTo>
                  <a:pt x="0" y="0"/>
                </a:lnTo>
                <a:close/>
              </a:path>
            </a:pathLst>
          </a:custGeom>
          <a:blipFill>
            <a:blip r:embed="rId5"/>
            <a:stretch>
              <a:fillRect l="0" t="0" r="0" b="-161977"/>
            </a:stretch>
          </a:blipFill>
        </p:spPr>
      </p:sp>
      <p:sp>
        <p:nvSpPr>
          <p:cNvPr name="Freeform 4" id="4"/>
          <p:cNvSpPr/>
          <p:nvPr/>
        </p:nvSpPr>
        <p:spPr>
          <a:xfrm flipH="false" flipV="false" rot="0">
            <a:off x="6066962" y="6645121"/>
            <a:ext cx="11924750" cy="2251199"/>
          </a:xfrm>
          <a:custGeom>
            <a:avLst/>
            <a:gdLst/>
            <a:ahLst/>
            <a:cxnLst/>
            <a:rect r="r" b="b" t="t" l="l"/>
            <a:pathLst>
              <a:path h="2251199" w="11924750">
                <a:moveTo>
                  <a:pt x="0" y="0"/>
                </a:moveTo>
                <a:lnTo>
                  <a:pt x="11924750" y="0"/>
                </a:lnTo>
                <a:lnTo>
                  <a:pt x="11924750" y="2251200"/>
                </a:lnTo>
                <a:lnTo>
                  <a:pt x="0" y="2251200"/>
                </a:lnTo>
                <a:lnTo>
                  <a:pt x="0" y="0"/>
                </a:lnTo>
                <a:close/>
              </a:path>
            </a:pathLst>
          </a:custGeom>
          <a:blipFill>
            <a:blip r:embed="rId6"/>
            <a:stretch>
              <a:fillRect l="0" t="-6660" r="0" b="-174379"/>
            </a:stretch>
          </a:blipFill>
        </p:spPr>
      </p:sp>
      <p:sp>
        <p:nvSpPr>
          <p:cNvPr name="TextBox 5" id="5"/>
          <p:cNvSpPr txBox="true"/>
          <p:nvPr/>
        </p:nvSpPr>
        <p:spPr>
          <a:xfrm rot="0">
            <a:off x="4168284" y="1168436"/>
            <a:ext cx="9951432" cy="1009650"/>
          </a:xfrm>
          <a:prstGeom prst="rect">
            <a:avLst/>
          </a:prstGeom>
        </p:spPr>
        <p:txBody>
          <a:bodyPr anchor="t" rtlCol="false" tIns="0" lIns="0" bIns="0" rIns="0">
            <a:spAutoFit/>
          </a:bodyPr>
          <a:lstStyle/>
          <a:p>
            <a:pPr algn="ctr">
              <a:lnSpc>
                <a:spcPts val="8399"/>
              </a:lnSpc>
              <a:spcBef>
                <a:spcPct val="0"/>
              </a:spcBef>
            </a:pPr>
            <a:r>
              <a:rPr lang="en-US" b="true" sz="5999">
                <a:solidFill>
                  <a:srgbClr val="145E7F"/>
                </a:solidFill>
                <a:latin typeface="Canva Sans Bold"/>
                <a:ea typeface="Canva Sans Bold"/>
                <a:cs typeface="Canva Sans Bold"/>
                <a:sym typeface="Canva Sans Bold"/>
              </a:rPr>
              <a:t>Explorative Data Analysis</a:t>
            </a:r>
          </a:p>
        </p:txBody>
      </p:sp>
      <p:sp>
        <p:nvSpPr>
          <p:cNvPr name="TextBox 6" id="6"/>
          <p:cNvSpPr txBox="true"/>
          <p:nvPr/>
        </p:nvSpPr>
        <p:spPr>
          <a:xfrm rot="0">
            <a:off x="6827269" y="9031288"/>
            <a:ext cx="1698393"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Fork Lift </a:t>
            </a:r>
          </a:p>
        </p:txBody>
      </p:sp>
      <p:sp>
        <p:nvSpPr>
          <p:cNvPr name="TextBox 7" id="7"/>
          <p:cNvSpPr txBox="true"/>
          <p:nvPr/>
        </p:nvSpPr>
        <p:spPr>
          <a:xfrm rot="0">
            <a:off x="2028482" y="4708526"/>
            <a:ext cx="1015752"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Machinery</a:t>
            </a:r>
          </a:p>
        </p:txBody>
      </p:sp>
      <p:sp>
        <p:nvSpPr>
          <p:cNvPr name="TextBox 8" id="8"/>
          <p:cNvSpPr txBox="true"/>
          <p:nvPr/>
        </p:nvSpPr>
        <p:spPr>
          <a:xfrm rot="0">
            <a:off x="8700184" y="9086821"/>
            <a:ext cx="2144241"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Pallet jack powered</a:t>
            </a:r>
          </a:p>
        </p:txBody>
      </p:sp>
      <p:sp>
        <p:nvSpPr>
          <p:cNvPr name="TextBox 9" id="9"/>
          <p:cNvSpPr txBox="true"/>
          <p:nvPr/>
        </p:nvSpPr>
        <p:spPr>
          <a:xfrm rot="0">
            <a:off x="3484534" y="4708526"/>
            <a:ext cx="2031429"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Metal wood working</a:t>
            </a:r>
          </a:p>
        </p:txBody>
      </p:sp>
      <p:sp>
        <p:nvSpPr>
          <p:cNvPr name="TextBox 10" id="10"/>
          <p:cNvSpPr txBox="true"/>
          <p:nvPr/>
        </p:nvSpPr>
        <p:spPr>
          <a:xfrm rot="0">
            <a:off x="6066962" y="4708526"/>
            <a:ext cx="1805732"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Sawing machinery</a:t>
            </a:r>
          </a:p>
        </p:txBody>
      </p:sp>
      <p:sp>
        <p:nvSpPr>
          <p:cNvPr name="TextBox 11" id="11"/>
          <p:cNvSpPr txBox="true"/>
          <p:nvPr/>
        </p:nvSpPr>
        <p:spPr>
          <a:xfrm rot="0">
            <a:off x="11185452" y="9086821"/>
            <a:ext cx="2144316"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Industrial Vehicle </a:t>
            </a:r>
          </a:p>
        </p:txBody>
      </p:sp>
      <p:sp>
        <p:nvSpPr>
          <p:cNvPr name="TextBox 12" id="12"/>
          <p:cNvSpPr txBox="true"/>
          <p:nvPr/>
        </p:nvSpPr>
        <p:spPr>
          <a:xfrm rot="0">
            <a:off x="13672668" y="9086821"/>
            <a:ext cx="1467148"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Water Vehicle</a:t>
            </a:r>
          </a:p>
        </p:txBody>
      </p:sp>
      <p:sp>
        <p:nvSpPr>
          <p:cNvPr name="TextBox 13" id="13"/>
          <p:cNvSpPr txBox="true"/>
          <p:nvPr/>
        </p:nvSpPr>
        <p:spPr>
          <a:xfrm rot="0">
            <a:off x="8079459" y="4708526"/>
            <a:ext cx="1692846"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Nonclassifiable</a:t>
            </a:r>
          </a:p>
        </p:txBody>
      </p:sp>
      <p:sp>
        <p:nvSpPr>
          <p:cNvPr name="TextBox 14" id="14"/>
          <p:cNvSpPr txBox="true"/>
          <p:nvPr/>
        </p:nvSpPr>
        <p:spPr>
          <a:xfrm rot="0">
            <a:off x="15482715" y="8910608"/>
            <a:ext cx="2535638" cy="730249"/>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Truck motorized freight</a:t>
            </a:r>
          </a:p>
        </p:txBody>
      </p:sp>
      <p:sp>
        <p:nvSpPr>
          <p:cNvPr name="TextBox 15" id="15"/>
          <p:cNvSpPr txBox="true"/>
          <p:nvPr/>
        </p:nvSpPr>
        <p:spPr>
          <a:xfrm rot="0">
            <a:off x="10621170" y="4708526"/>
            <a:ext cx="1128564" cy="377824"/>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True Typewriter"/>
                <a:ea typeface="True Typewriter"/>
                <a:cs typeface="True Typewriter"/>
                <a:sym typeface="True Typewriter"/>
              </a:rPr>
              <a:t>Table saws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DAGjLPH9NbQ</dc:identifier>
  <dcterms:modified xsi:type="dcterms:W3CDTF">2011-08-01T06:04:30Z</dcterms:modified>
  <cp:revision>1</cp:revision>
  <dc:title>Working Hand Safety Analysis</dc:title>
</cp:coreProperties>
</file>